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8" r:id="rId1"/>
  </p:sldMasterIdLst>
  <p:notesMasterIdLst>
    <p:notesMasterId r:id="rId21"/>
  </p:notesMasterIdLst>
  <p:handoutMasterIdLst>
    <p:handoutMasterId r:id="rId22"/>
  </p:handoutMasterIdLst>
  <p:sldIdLst>
    <p:sldId id="256" r:id="rId2"/>
    <p:sldId id="276" r:id="rId3"/>
    <p:sldId id="257" r:id="rId4"/>
    <p:sldId id="258" r:id="rId5"/>
    <p:sldId id="259" r:id="rId6"/>
    <p:sldId id="260" r:id="rId7"/>
    <p:sldId id="274" r:id="rId8"/>
    <p:sldId id="275" r:id="rId9"/>
    <p:sldId id="261" r:id="rId10"/>
    <p:sldId id="263" r:id="rId11"/>
    <p:sldId id="264" r:id="rId12"/>
    <p:sldId id="265" r:id="rId13"/>
    <p:sldId id="266" r:id="rId14"/>
    <p:sldId id="267" r:id="rId15"/>
    <p:sldId id="268" r:id="rId16"/>
    <p:sldId id="269" r:id="rId17"/>
    <p:sldId id="270" r:id="rId18"/>
    <p:sldId id="271" r:id="rId19"/>
    <p:sldId id="272" r:id="rId20"/>
  </p:sldIdLst>
  <p:sldSz cx="6858000" cy="51435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34"/>
    <p:restoredTop sz="70818"/>
  </p:normalViewPr>
  <p:slideViewPr>
    <p:cSldViewPr snapToGrid="0" snapToObjects="1">
      <p:cViewPr varScale="1">
        <p:scale>
          <a:sx n="129" d="100"/>
          <a:sy n="129" d="100"/>
        </p:scale>
        <p:origin x="2816" y="184"/>
      </p:cViewPr>
      <p:guideLst>
        <p:guide orient="horz" pos="162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163BF21-0111-8C4A-A0B3-66255BC62E08}" type="datetimeFigureOut">
              <a:rPr lang="en-US" smtClean="0"/>
              <a:t>6/19/18</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93B83E9-F57C-8344-9D8B-CD139B96759E}" type="slidenum">
              <a:rPr lang="en-GB" smtClean="0"/>
              <a:t>‹#›</a:t>
            </a:fld>
            <a:endParaRPr lang="en-GB"/>
          </a:p>
        </p:txBody>
      </p:sp>
    </p:spTree>
    <p:extLst>
      <p:ext uri="{BB962C8B-B14F-4D97-AF65-F5344CB8AC3E}">
        <p14:creationId xmlns:p14="http://schemas.microsoft.com/office/powerpoint/2010/main" val="15511241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8C2050-7FFE-491E-A5CF-7F01E213774B}" type="datetimeFigureOut">
              <a:rPr lang="en-US" smtClean="0"/>
              <a:t>6/19/18</a:t>
            </a:fld>
            <a:endParaRPr lang="en-N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9F2A06-49F4-4B26-B4D8-7B17006776AA}" type="slidenum">
              <a:rPr lang="en-NZ" smtClean="0"/>
              <a:t>‹#›</a:t>
            </a:fld>
            <a:endParaRPr lang="en-NZ"/>
          </a:p>
        </p:txBody>
      </p:sp>
    </p:spTree>
    <p:extLst>
      <p:ext uri="{BB962C8B-B14F-4D97-AF65-F5344CB8AC3E}">
        <p14:creationId xmlns:p14="http://schemas.microsoft.com/office/powerpoint/2010/main" val="3455132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7500" lnSpcReduction="20000"/>
          </a:bodyPr>
          <a:lstStyle/>
          <a:p>
            <a:r>
              <a:rPr lang="en-GB" sz="1200" b="1" kern="1200" dirty="0">
                <a:solidFill>
                  <a:schemeClr val="tx1"/>
                </a:solidFill>
                <a:effectLst/>
                <a:latin typeface="+mn-lt"/>
                <a:ea typeface="+mn-ea"/>
                <a:cs typeface="+mn-cs"/>
              </a:rPr>
              <a:t>Levels Of The Human Consciousness</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Physical Body</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human consciousness taking itself to be the physical body.  The progressively condensing ray of inner  spiritual light projects its grossest condensation in the physical worlds as its physical shadow.   Here, identified with the body, we look outwards at other similarly embodied points of consciousness, and feel utterly separate. This is the "normal" consciousness of the average person at our present low stage of development.  When spiritual development our body becomes the temple of the divine Life within, a sacred </a:t>
            </a:r>
            <a:r>
              <a:rPr lang="en-GB" sz="1200" kern="1200" dirty="0" err="1">
                <a:solidFill>
                  <a:schemeClr val="tx1"/>
                </a:solidFill>
                <a:effectLst/>
                <a:latin typeface="+mn-lt"/>
                <a:ea typeface="+mn-ea"/>
                <a:cs typeface="+mn-cs"/>
              </a:rPr>
              <a:t>center</a:t>
            </a:r>
            <a:r>
              <a:rPr lang="en-GB" sz="1200" kern="1200" dirty="0">
                <a:solidFill>
                  <a:schemeClr val="tx1"/>
                </a:solidFill>
                <a:effectLst/>
                <a:latin typeface="+mn-lt"/>
                <a:ea typeface="+mn-ea"/>
                <a:cs typeface="+mn-cs"/>
              </a:rPr>
              <a:t> through which that glorious Life can pour out on earth.</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Emotions And Desires</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human consciousness taking itself to be the desires (at the lower levels) and the emotions (at the higher levels).  The pursuit of pleasures moves in the opposite direction from happiness because suffering is the inevitable consequence.  We cannot pursue, obtain or possess happiness, for we </a:t>
            </a:r>
            <a:r>
              <a:rPr lang="en-GB" sz="1200" b="1" kern="1200" dirty="0">
                <a:solidFill>
                  <a:schemeClr val="tx1"/>
                </a:solidFill>
                <a:effectLst/>
                <a:latin typeface="+mn-lt"/>
                <a:ea typeface="+mn-ea"/>
                <a:cs typeface="+mn-cs"/>
              </a:rPr>
              <a:t>are</a:t>
            </a:r>
            <a:r>
              <a:rPr lang="en-GB" sz="1200" kern="1200" dirty="0">
                <a:solidFill>
                  <a:schemeClr val="tx1"/>
                </a:solidFill>
                <a:effectLst/>
                <a:latin typeface="+mn-lt"/>
                <a:ea typeface="+mn-ea"/>
                <a:cs typeface="+mn-cs"/>
              </a:rPr>
              <a:t> happiness.  The spiritual Will directed towards outer objects we call desire.  Turned within, wanting nothing, our heart fills with joy, and we radiate constantly the universal Love which wants to return, feels no barrier and flows without limit to all beings.</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Mind</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human consciousness taking itself to be the thinker, rethinking with forms (image-making) at the lower levels, and formlessly (abstract thought) at higher levels.  Most thoughts of the present stage of evolution are actuated by desire.  Deep thought, not motivated by any outward direction, will purify the mind and make its surface quiet, fashioning a clear lens through which the Light of Wisdom can shine all its beauty.</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Real Levels of Actual Unity</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These levels are impossible to describe accurately with a brain and a language developed in the lower levels, but they can be </a:t>
            </a:r>
            <a:r>
              <a:rPr lang="en-GB" sz="1200" b="1" kern="1200" dirty="0">
                <a:solidFill>
                  <a:schemeClr val="tx1"/>
                </a:solidFill>
                <a:effectLst/>
                <a:latin typeface="+mn-lt"/>
                <a:ea typeface="+mn-ea"/>
                <a:cs typeface="+mn-cs"/>
              </a:rPr>
              <a:t>experienced </a:t>
            </a:r>
            <a:r>
              <a:rPr lang="en-GB" sz="1200" kern="1200" dirty="0">
                <a:solidFill>
                  <a:schemeClr val="tx1"/>
                </a:solidFill>
                <a:effectLst/>
                <a:latin typeface="+mn-lt"/>
                <a:ea typeface="+mn-ea"/>
                <a:cs typeface="+mn-cs"/>
              </a:rPr>
              <a:t>and have been by every true mystic.</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Intuition</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human consciousness progressively overlapping other individual consciousness’s and recognising its unity with them,  Others are not know by </a:t>
            </a:r>
            <a:r>
              <a:rPr lang="en-GB" sz="1200" b="1" kern="1200" dirty="0">
                <a:solidFill>
                  <a:schemeClr val="tx1"/>
                </a:solidFill>
                <a:effectLst/>
                <a:latin typeface="+mn-lt"/>
                <a:ea typeface="+mn-ea"/>
                <a:cs typeface="+mn-cs"/>
              </a:rPr>
              <a:t>seeing</a:t>
            </a:r>
            <a:r>
              <a:rPr lang="en-GB" sz="1200" kern="1200" dirty="0">
                <a:solidFill>
                  <a:schemeClr val="tx1"/>
                </a:solidFill>
                <a:effectLst/>
                <a:latin typeface="+mn-lt"/>
                <a:ea typeface="+mn-ea"/>
                <a:cs typeface="+mn-cs"/>
              </a:rPr>
              <a:t> from </a:t>
            </a:r>
            <a:r>
              <a:rPr lang="en-GB" sz="1200" b="1" kern="1200" dirty="0">
                <a:solidFill>
                  <a:schemeClr val="tx1"/>
                </a:solidFill>
                <a:effectLst/>
                <a:latin typeface="+mn-lt"/>
                <a:ea typeface="+mn-ea"/>
                <a:cs typeface="+mn-cs"/>
              </a:rPr>
              <a:t>without</a:t>
            </a:r>
            <a:r>
              <a:rPr lang="en-GB" sz="1200" kern="1200" dirty="0">
                <a:solidFill>
                  <a:schemeClr val="tx1"/>
                </a:solidFill>
                <a:effectLst/>
                <a:latin typeface="+mn-lt"/>
                <a:ea typeface="+mn-ea"/>
                <a:cs typeface="+mn-cs"/>
              </a:rPr>
              <a:t>, but </a:t>
            </a:r>
            <a:r>
              <a:rPr lang="en-GB" sz="1200" b="1" kern="1200" dirty="0">
                <a:solidFill>
                  <a:schemeClr val="tx1"/>
                </a:solidFill>
                <a:effectLst/>
                <a:latin typeface="+mn-lt"/>
                <a:ea typeface="+mn-ea"/>
                <a:cs typeface="+mn-cs"/>
              </a:rPr>
              <a:t>by being within</a:t>
            </a:r>
            <a:r>
              <a:rPr lang="en-GB" sz="1200" kern="1200" dirty="0">
                <a:solidFill>
                  <a:schemeClr val="tx1"/>
                </a:solidFill>
                <a:effectLst/>
                <a:latin typeface="+mn-lt"/>
                <a:ea typeface="+mn-ea"/>
                <a:cs typeface="+mn-cs"/>
              </a:rPr>
              <a:t>.  In this level beyond the mind, perception of truth is direct and not dependent on reason, just as sight is a vast extension of touch.  When such perceptions filter down into the brain, they are called intuitions, or insights.</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Spiritual Will</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human consciousness recognising itself as the universal spiritual Will working through the individual consciousness (The Hindu </a:t>
            </a:r>
            <a:r>
              <a:rPr lang="en-GB" sz="1200" kern="1200" dirty="0" err="1">
                <a:solidFill>
                  <a:schemeClr val="tx1"/>
                </a:solidFill>
                <a:effectLst/>
                <a:latin typeface="+mn-lt"/>
                <a:ea typeface="+mn-ea"/>
                <a:cs typeface="+mn-cs"/>
              </a:rPr>
              <a:t>Jivatman</a:t>
            </a:r>
            <a:r>
              <a:rPr lang="en-GB" sz="1200" kern="1200" dirty="0">
                <a:solidFill>
                  <a:schemeClr val="tx1"/>
                </a:solidFill>
                <a:effectLst/>
                <a:latin typeface="+mn-lt"/>
                <a:ea typeface="+mn-ea"/>
                <a:cs typeface="+mn-cs"/>
              </a:rPr>
              <a:t>),  At this level )Nirvana to the Buddhists), the “individual” </a:t>
            </a:r>
            <a:r>
              <a:rPr lang="en-GB" sz="1200" b="1" kern="1200" dirty="0">
                <a:solidFill>
                  <a:schemeClr val="tx1"/>
                </a:solidFill>
                <a:effectLst/>
                <a:latin typeface="+mn-lt"/>
                <a:ea typeface="+mn-ea"/>
                <a:cs typeface="+mn-cs"/>
              </a:rPr>
              <a:t>is</a:t>
            </a:r>
            <a:r>
              <a:rPr lang="en-GB" sz="1200" kern="1200" dirty="0">
                <a:solidFill>
                  <a:schemeClr val="tx1"/>
                </a:solidFill>
                <a:effectLst/>
                <a:latin typeface="+mn-lt"/>
                <a:ea typeface="+mn-ea"/>
                <a:cs typeface="+mn-cs"/>
              </a:rPr>
              <a:t> the universe, but can focus at the same time in any “location” or within any being operating at this level or below.  He has become part of the ocean of irresistible Power, the divine Will which accomplishes all things.</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Divine Monad</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God or highest Self within, made in the “image and likeness” of the central Spiritual Sun, not apart from the Sun, yet separated by a thin veil of the highest level of matter giving a sense of “individuality.”  The divine Life beginning to ray out in a particular “direction.”  (Hindu: </a:t>
            </a:r>
            <a:r>
              <a:rPr lang="en-GB" sz="1200" kern="1200" dirty="0" err="1">
                <a:solidFill>
                  <a:schemeClr val="tx1"/>
                </a:solidFill>
                <a:effectLst/>
                <a:latin typeface="+mn-lt"/>
                <a:ea typeface="+mn-ea"/>
                <a:cs typeface="+mn-cs"/>
              </a:rPr>
              <a:t>Anupadaka</a:t>
            </a:r>
            <a:r>
              <a:rPr lang="en-GB" sz="1200" kern="1200" dirty="0">
                <a:solidFill>
                  <a:schemeClr val="tx1"/>
                </a:solidFill>
                <a:effectLst/>
                <a:latin typeface="+mn-lt"/>
                <a:ea typeface="+mn-ea"/>
                <a:cs typeface="+mn-cs"/>
              </a:rPr>
              <a:t>. Buddhist: </a:t>
            </a:r>
            <a:r>
              <a:rPr lang="en-GB" sz="1200" kern="1200" dirty="0" err="1">
                <a:solidFill>
                  <a:schemeClr val="tx1"/>
                </a:solidFill>
                <a:effectLst/>
                <a:latin typeface="+mn-lt"/>
                <a:ea typeface="+mn-ea"/>
                <a:cs typeface="+mn-cs"/>
              </a:rPr>
              <a:t>Paranirvana</a:t>
            </a:r>
            <a:r>
              <a:rPr lang="en-GB" sz="12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Central Spiritual Sun of </a:t>
            </a:r>
            <a:r>
              <a:rPr lang="en-GB" sz="1200" b="1" kern="1200" dirty="0" err="1">
                <a:solidFill>
                  <a:schemeClr val="tx1"/>
                </a:solidFill>
                <a:effectLst/>
                <a:latin typeface="+mn-lt"/>
                <a:ea typeface="+mn-ea"/>
                <a:cs typeface="+mn-cs"/>
              </a:rPr>
              <a:t>Spaceless</a:t>
            </a:r>
            <a:r>
              <a:rPr lang="en-GB" sz="1200" b="1" kern="1200" dirty="0">
                <a:solidFill>
                  <a:schemeClr val="tx1"/>
                </a:solidFill>
                <a:effectLst/>
                <a:latin typeface="+mn-lt"/>
                <a:ea typeface="+mn-ea"/>
                <a:cs typeface="+mn-cs"/>
              </a:rPr>
              <a:t> Timeless Being</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innermost </a:t>
            </a:r>
            <a:r>
              <a:rPr lang="en-GB" sz="1200" kern="1200" dirty="0" err="1">
                <a:solidFill>
                  <a:schemeClr val="tx1"/>
                </a:solidFill>
                <a:effectLst/>
                <a:latin typeface="+mn-lt"/>
                <a:ea typeface="+mn-ea"/>
                <a:cs typeface="+mn-cs"/>
              </a:rPr>
              <a:t>spititual</a:t>
            </a:r>
            <a:r>
              <a:rPr lang="en-GB" sz="1200" kern="1200" dirty="0">
                <a:solidFill>
                  <a:schemeClr val="tx1"/>
                </a:solidFill>
                <a:effectLst/>
                <a:latin typeface="+mn-lt"/>
                <a:ea typeface="+mn-ea"/>
                <a:cs typeface="+mn-cs"/>
              </a:rPr>
              <a:t> Light within all beings, Who wears the whole universe as His body, Beyond and within all consciousness.  A super-intensity of formless Being so vibrant as to be source and real sub-stance of all life and form, and yet non-existent in our conception of “living.: (To the Hindus: THIS, All-that-IS, Brahman with attributes, </a:t>
            </a:r>
            <a:r>
              <a:rPr lang="en-GB" sz="1200" kern="1200" dirty="0" err="1">
                <a:solidFill>
                  <a:schemeClr val="tx1"/>
                </a:solidFill>
                <a:effectLst/>
                <a:latin typeface="+mn-lt"/>
                <a:ea typeface="+mn-ea"/>
                <a:cs typeface="+mn-cs"/>
              </a:rPr>
              <a:t>Adi</a:t>
            </a:r>
            <a:r>
              <a:rPr lang="en-GB" sz="1200" kern="1200" dirty="0">
                <a:solidFill>
                  <a:schemeClr val="tx1"/>
                </a:solidFill>
                <a:effectLst/>
                <a:latin typeface="+mn-lt"/>
                <a:ea typeface="+mn-ea"/>
                <a:cs typeface="+mn-cs"/>
              </a:rPr>
              <a:t>.  To Buddhists:  </a:t>
            </a:r>
            <a:r>
              <a:rPr lang="en-GB" sz="1200" kern="1200" dirty="0" err="1">
                <a:solidFill>
                  <a:schemeClr val="tx1"/>
                </a:solidFill>
                <a:effectLst/>
                <a:latin typeface="+mn-lt"/>
                <a:ea typeface="+mn-ea"/>
                <a:cs typeface="+mn-cs"/>
              </a:rPr>
              <a:t>Mahaparanirvana</a:t>
            </a:r>
            <a:r>
              <a:rPr lang="en-GB" sz="1200" kern="120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Absolute, The Seed</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point of </a:t>
            </a:r>
            <a:r>
              <a:rPr lang="en-GB" sz="1200" kern="1200" dirty="0" err="1">
                <a:solidFill>
                  <a:schemeClr val="tx1"/>
                </a:solidFill>
                <a:effectLst/>
                <a:latin typeface="+mn-lt"/>
                <a:ea typeface="+mn-ea"/>
                <a:cs typeface="+mn-cs"/>
              </a:rPr>
              <a:t>Darkenss</a:t>
            </a:r>
            <a:r>
              <a:rPr lang="en-GB" sz="1200" kern="1200" dirty="0">
                <a:solidFill>
                  <a:schemeClr val="tx1"/>
                </a:solidFill>
                <a:effectLst/>
                <a:latin typeface="+mn-lt"/>
                <a:ea typeface="+mn-ea"/>
                <a:cs typeface="+mn-cs"/>
              </a:rPr>
              <a:t> which is the source of light.  The void or infinitesimal no-thing which is the source of everything.  The non-dimensional source of all dimensions.  (To the Hindus:  THAT, the </a:t>
            </a:r>
            <a:r>
              <a:rPr lang="en-GB" sz="1200" kern="1200" dirty="0" err="1">
                <a:solidFill>
                  <a:schemeClr val="tx1"/>
                </a:solidFill>
                <a:effectLst/>
                <a:latin typeface="+mn-lt"/>
                <a:ea typeface="+mn-ea"/>
                <a:cs typeface="+mn-cs"/>
              </a:rPr>
              <a:t>attributeless</a:t>
            </a:r>
            <a:r>
              <a:rPr lang="en-GB" sz="1200" kern="1200" dirty="0">
                <a:solidFill>
                  <a:schemeClr val="tx1"/>
                </a:solidFill>
                <a:effectLst/>
                <a:latin typeface="+mn-lt"/>
                <a:ea typeface="+mn-ea"/>
                <a:cs typeface="+mn-cs"/>
              </a:rPr>
              <a:t> Brahman, the </a:t>
            </a:r>
            <a:r>
              <a:rPr lang="en-GB" sz="1200" kern="1200" dirty="0" err="1">
                <a:solidFill>
                  <a:schemeClr val="tx1"/>
                </a:solidFill>
                <a:effectLst/>
                <a:latin typeface="+mn-lt"/>
                <a:ea typeface="+mn-ea"/>
                <a:cs typeface="+mn-cs"/>
              </a:rPr>
              <a:t>Param</a:t>
            </a:r>
            <a:r>
              <a:rPr lang="en-GB" sz="1200" kern="1200" dirty="0">
                <a:solidFill>
                  <a:schemeClr val="tx1"/>
                </a:solidFill>
                <a:effectLst/>
                <a:latin typeface="+mn-lt"/>
                <a:ea typeface="+mn-ea"/>
                <a:cs typeface="+mn-cs"/>
              </a:rPr>
              <a:t>-atman.)</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D7D2AD7-BD31-48B9-8C8A-7D4EAE7F6485}" type="slidenum">
              <a:rPr lang="en-US" smtClean="0"/>
              <a:pPr/>
              <a:t>8</a:t>
            </a:fld>
            <a:endParaRPr lang="en-US"/>
          </a:p>
        </p:txBody>
      </p:sp>
    </p:spTree>
    <p:extLst>
      <p:ext uri="{BB962C8B-B14F-4D97-AF65-F5344CB8AC3E}">
        <p14:creationId xmlns:p14="http://schemas.microsoft.com/office/powerpoint/2010/main" val="17871293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286803" y="0"/>
            <a:ext cx="7449249" cy="51435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71" name="Group 5"/>
              <p:cNvGrpSpPr/>
              <p:nvPr/>
            </p:nvGrpSpPr>
            <p:grpSpPr>
              <a:xfrm>
                <a:off x="422910" y="0"/>
                <a:ext cx="3887083" cy="6858000"/>
                <a:chOff x="0" y="0"/>
                <a:chExt cx="3887083"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4" name="Rectangle 113"/>
                <p:cNvSpPr/>
                <p:nvPr/>
              </p:nvSpPr>
              <p:spPr>
                <a:xfrm>
                  <a:off x="86765" y="455883"/>
                  <a:ext cx="3800318" cy="1658379"/>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b="1" dirty="0">
                    <a:solidFill>
                      <a:srgbClr val="008000"/>
                    </a:solidFill>
                  </a:endParaRPr>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46" name="Rectangle 45"/>
          <p:cNvSpPr/>
          <p:nvPr/>
        </p:nvSpPr>
        <p:spPr>
          <a:xfrm>
            <a:off x="3420932" y="-16133"/>
            <a:ext cx="2759337" cy="470388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 name="Rectangle 46"/>
          <p:cNvSpPr/>
          <p:nvPr/>
        </p:nvSpPr>
        <p:spPr>
          <a:xfrm>
            <a:off x="3486822" y="-16133"/>
            <a:ext cx="2628900" cy="1734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p:cNvSpPr>
            <a:spLocks noGrp="1"/>
          </p:cNvSpPr>
          <p:nvPr>
            <p:ph type="ctrTitle"/>
          </p:nvPr>
        </p:nvSpPr>
        <p:spPr>
          <a:xfrm>
            <a:off x="3550025" y="2031357"/>
            <a:ext cx="2485016" cy="1276620"/>
          </a:xfrm>
        </p:spPr>
        <p:txBody>
          <a:bodyPr>
            <a:normAutofit/>
          </a:bodyPr>
          <a:lstStyle>
            <a:lvl1pPr>
              <a:defRPr sz="2700"/>
            </a:lvl1pPr>
          </a:lstStyle>
          <a:p>
            <a:r>
              <a:rPr lang="en-US"/>
              <a:t>Click to edit Master title style</a:t>
            </a:r>
            <a:endParaRPr lang="en-US" dirty="0"/>
          </a:p>
        </p:txBody>
      </p:sp>
      <p:sp>
        <p:nvSpPr>
          <p:cNvPr id="3" name="Subtitle 2"/>
          <p:cNvSpPr>
            <a:spLocks noGrp="1"/>
          </p:cNvSpPr>
          <p:nvPr>
            <p:ph type="subTitle" idx="1"/>
          </p:nvPr>
        </p:nvSpPr>
        <p:spPr>
          <a:xfrm>
            <a:off x="3550025" y="3315810"/>
            <a:ext cx="2482352" cy="945472"/>
          </a:xfrm>
        </p:spPr>
        <p:txBody>
          <a:bodyPr>
            <a:normAutofit/>
          </a:bodyPr>
          <a:lstStyle>
            <a:lvl1pPr marL="0" indent="0" algn="l">
              <a:buNone/>
              <a:defRPr sz="1350">
                <a:solidFill>
                  <a:srgbClr val="424242"/>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3554058" y="1137621"/>
            <a:ext cx="1600200" cy="563236"/>
          </a:xfrm>
        </p:spPr>
        <p:txBody>
          <a:bodyPr anchor="b"/>
          <a:lstStyle>
            <a:lvl1pPr algn="l">
              <a:defRPr sz="1800"/>
            </a:lvl1pPr>
          </a:lstStyle>
          <a:p>
            <a:fld id="{E4E7DD97-A151-5D44-9524-C28A68F94E7C}" type="datetimeFigureOut">
              <a:rPr lang="en-US" smtClean="0"/>
              <a:pPr/>
              <a:t>6/19/18</a:t>
            </a:fld>
            <a:endParaRPr lang="en-US"/>
          </a:p>
        </p:txBody>
      </p:sp>
      <p:sp>
        <p:nvSpPr>
          <p:cNvPr id="50" name="Rectangle 49"/>
          <p:cNvSpPr/>
          <p:nvPr/>
        </p:nvSpPr>
        <p:spPr>
          <a:xfrm>
            <a:off x="3488167" y="4566214"/>
            <a:ext cx="2628900" cy="613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Footer Placeholder 4"/>
          <p:cNvSpPr>
            <a:spLocks noGrp="1"/>
          </p:cNvSpPr>
          <p:nvPr>
            <p:ph type="ftr" sz="quarter" idx="11"/>
          </p:nvPr>
        </p:nvSpPr>
        <p:spPr>
          <a:xfrm>
            <a:off x="3977640" y="4289975"/>
            <a:ext cx="2123694" cy="273844"/>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3486822" y="4289975"/>
            <a:ext cx="482750" cy="273844"/>
          </a:xfrm>
        </p:spPr>
        <p:txBody>
          <a:bodyPr/>
          <a:lstStyle>
            <a:lvl1pPr>
              <a:defRPr>
                <a:solidFill>
                  <a:schemeClr val="accent1"/>
                </a:solidFill>
              </a:defRPr>
            </a:lvl1pPr>
          </a:lstStyle>
          <a:p>
            <a:fld id="{89B70817-AAE6-564B-96C0-C75F83F602CF}" type="slidenum">
              <a:rPr lang="en-US" smtClean="0"/>
              <a:pPr/>
              <a:t>‹#›</a:t>
            </a:fld>
            <a:endParaRPr lang="en-US"/>
          </a:p>
        </p:txBody>
      </p:sp>
      <p:sp>
        <p:nvSpPr>
          <p:cNvPr id="89" name="Rectangle 88"/>
          <p:cNvSpPr/>
          <p:nvPr/>
        </p:nvSpPr>
        <p:spPr>
          <a:xfrm>
            <a:off x="3488167" y="4566214"/>
            <a:ext cx="2628900" cy="613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Picture 7" descr="TS_logo.gi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5407" y="1246899"/>
            <a:ext cx="2888769" cy="282196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E7DD97-A151-5D44-9524-C28A68F94E7C}" type="datetimeFigureOut">
              <a:rPr lang="en-US" smtClean="0"/>
              <a:pPr/>
              <a:t>6/19/18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B70817-AAE6-564B-96C0-C75F83F602C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1" y="772610"/>
            <a:ext cx="1113340" cy="3585258"/>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789972" y="772610"/>
            <a:ext cx="4067778" cy="358525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E7DD97-A151-5D44-9524-C28A68F94E7C}" type="datetimeFigureOut">
              <a:rPr lang="en-US" smtClean="0"/>
              <a:pPr/>
              <a:t>6/19/18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B70817-AAE6-564B-96C0-C75F83F602CF}"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E7DD97-A151-5D44-9524-C28A68F94E7C}" type="datetimeFigureOut">
              <a:rPr lang="en-US" smtClean="0"/>
              <a:pPr/>
              <a:t>6/19/18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B70817-AAE6-564B-96C0-C75F83F602CF}" type="slidenum">
              <a:rPr lang="en-US" smtClean="0"/>
              <a:pPr/>
              <a:t>‹#›</a:t>
            </a:fld>
            <a:endParaRPr lang="en-US"/>
          </a:p>
        </p:txBody>
      </p:sp>
    </p:spTree>
    <p:extLst>
      <p:ext uri="{BB962C8B-B14F-4D97-AF65-F5344CB8AC3E}">
        <p14:creationId xmlns:p14="http://schemas.microsoft.com/office/powerpoint/2010/main" val="535221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E7DD97-A151-5D44-9524-C28A68F94E7C}" type="datetimeFigureOut">
              <a:rPr lang="en-US" smtClean="0"/>
              <a:pPr/>
              <a:t>6/19/18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B70817-AAE6-564B-96C0-C75F83F602C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43984" y="2175622"/>
            <a:ext cx="4978101" cy="1021556"/>
          </a:xfrm>
        </p:spPr>
        <p:txBody>
          <a:bodyPr anchor="b"/>
          <a:lstStyle>
            <a:lvl1pPr algn="l">
              <a:defRPr sz="3000" b="0" cap="none" baseline="0"/>
            </a:lvl1pPr>
          </a:lstStyle>
          <a:p>
            <a:r>
              <a:rPr lang="en-US"/>
              <a:t>Click to edit Master title style</a:t>
            </a:r>
            <a:endParaRPr lang="en-US" dirty="0"/>
          </a:p>
        </p:txBody>
      </p:sp>
      <p:sp>
        <p:nvSpPr>
          <p:cNvPr id="3" name="Text Placeholder 2"/>
          <p:cNvSpPr>
            <a:spLocks noGrp="1"/>
          </p:cNvSpPr>
          <p:nvPr>
            <p:ph type="body" idx="1"/>
          </p:nvPr>
        </p:nvSpPr>
        <p:spPr>
          <a:xfrm>
            <a:off x="943985" y="3200400"/>
            <a:ext cx="4978100" cy="1140310"/>
          </a:xfrm>
        </p:spPr>
        <p:txBody>
          <a:bodyPr anchor="t"/>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E7DD97-A151-5D44-9524-C28A68F94E7C}" type="datetimeFigureOut">
              <a:rPr lang="en-US" smtClean="0"/>
              <a:pPr/>
              <a:t>6/19/18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B70817-AAE6-564B-96C0-C75F83F602C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p:cNvSpPr>
            <a:spLocks noGrp="1"/>
          </p:cNvSpPr>
          <p:nvPr>
            <p:ph type="dt" sz="half" idx="10"/>
          </p:nvPr>
        </p:nvSpPr>
        <p:spPr/>
        <p:txBody>
          <a:bodyPr/>
          <a:lstStyle/>
          <a:p>
            <a:fld id="{E4E7DD97-A151-5D44-9524-C28A68F94E7C}" type="datetimeFigureOut">
              <a:rPr lang="en-US" smtClean="0"/>
              <a:pPr/>
              <a:t>6/19/18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B70817-AAE6-564B-96C0-C75F83F602CF}" type="slidenum">
              <a:rPr lang="en-US" smtClean="0"/>
              <a:pPr/>
              <a:t>‹#›</a:t>
            </a:fld>
            <a:endParaRPr lang="en-US"/>
          </a:p>
        </p:txBody>
      </p:sp>
      <p:sp>
        <p:nvSpPr>
          <p:cNvPr id="9" name="Content Placeholder 8"/>
          <p:cNvSpPr>
            <a:spLocks noGrp="1"/>
          </p:cNvSpPr>
          <p:nvPr>
            <p:ph sz="quarter" idx="13"/>
          </p:nvPr>
        </p:nvSpPr>
        <p:spPr>
          <a:xfrm>
            <a:off x="781812" y="1735074"/>
            <a:ext cx="2564892" cy="26197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4"/>
          </p:nvPr>
        </p:nvSpPr>
        <p:spPr>
          <a:xfrm>
            <a:off x="3483864" y="1735073"/>
            <a:ext cx="2564892" cy="26197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059083" y="1737007"/>
            <a:ext cx="2292861" cy="479822"/>
          </a:xfrm>
        </p:spPr>
        <p:txBody>
          <a:bodyPr anchor="b"/>
          <a:lstStyle>
            <a:lvl1pPr marL="0" indent="0">
              <a:buNone/>
              <a:defRPr sz="1800" b="1">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781291" y="2231021"/>
            <a:ext cx="2564892" cy="212684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758879" y="1737007"/>
            <a:ext cx="2291788" cy="479822"/>
          </a:xfrm>
        </p:spPr>
        <p:txBody>
          <a:bodyPr anchor="b"/>
          <a:lstStyle>
            <a:lvl1pPr marL="0" indent="0">
              <a:buNone/>
              <a:defRPr sz="1800" b="1">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83864" y="2231021"/>
            <a:ext cx="2564892" cy="212684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4E7DD97-A151-5D44-9524-C28A68F94E7C}" type="datetimeFigureOut">
              <a:rPr lang="en-US" smtClean="0"/>
              <a:pPr/>
              <a:t>6/19/18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9B70817-AAE6-564B-96C0-C75F83F602C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4E7DD97-A151-5D44-9524-C28A68F94E7C}" type="datetimeFigureOut">
              <a:rPr lang="en-US" smtClean="0"/>
              <a:pPr/>
              <a:t>6/19/18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9B70817-AAE6-564B-96C0-C75F83F602C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E7DD97-A151-5D44-9524-C28A68F94E7C}" type="datetimeFigureOut">
              <a:rPr lang="en-US" smtClean="0"/>
              <a:pPr/>
              <a:t>6/19/18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9B70817-AAE6-564B-96C0-C75F83F602C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286803" y="0"/>
            <a:ext cx="7449249" cy="51435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46" name="Rectangle 45"/>
          <p:cNvSpPr/>
          <p:nvPr/>
        </p:nvSpPr>
        <p:spPr>
          <a:xfrm>
            <a:off x="3420932" y="-16133"/>
            <a:ext cx="2759337" cy="470388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7" name="Rectangle 56"/>
          <p:cNvSpPr/>
          <p:nvPr/>
        </p:nvSpPr>
        <p:spPr>
          <a:xfrm>
            <a:off x="3486822" y="-16133"/>
            <a:ext cx="2628900" cy="4679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Date Placeholder 4"/>
          <p:cNvSpPr>
            <a:spLocks noGrp="1"/>
          </p:cNvSpPr>
          <p:nvPr>
            <p:ph type="dt" sz="half" idx="10"/>
          </p:nvPr>
        </p:nvSpPr>
        <p:spPr/>
        <p:txBody>
          <a:bodyPr/>
          <a:lstStyle/>
          <a:p>
            <a:fld id="{E4E7DD97-A151-5D44-9524-C28A68F94E7C}" type="datetimeFigureOut">
              <a:rPr lang="en-US" smtClean="0"/>
              <a:pPr/>
              <a:t>6/19/18</a:t>
            </a:fld>
            <a:endParaRPr lang="en-US"/>
          </a:p>
        </p:txBody>
      </p:sp>
      <p:sp>
        <p:nvSpPr>
          <p:cNvPr id="7" name="Slide Number Placeholder 6"/>
          <p:cNvSpPr>
            <a:spLocks noGrp="1"/>
          </p:cNvSpPr>
          <p:nvPr>
            <p:ph type="sldNum" sz="quarter" idx="12"/>
          </p:nvPr>
        </p:nvSpPr>
        <p:spPr/>
        <p:txBody>
          <a:bodyPr/>
          <a:lstStyle/>
          <a:p>
            <a:fld id="{89B70817-AAE6-564B-96C0-C75F83F602CF}" type="slidenum">
              <a:rPr lang="en-US" smtClean="0"/>
              <a:pPr/>
              <a:t>‹#›</a:t>
            </a:fld>
            <a:endParaRPr lang="en-US"/>
          </a:p>
        </p:txBody>
      </p:sp>
      <p:sp>
        <p:nvSpPr>
          <p:cNvPr id="58" name="Rectangle 57"/>
          <p:cNvSpPr/>
          <p:nvPr/>
        </p:nvSpPr>
        <p:spPr>
          <a:xfrm>
            <a:off x="679179" y="451413"/>
            <a:ext cx="2671693" cy="42363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Content Placeholder 2"/>
          <p:cNvSpPr>
            <a:spLocks noGrp="1"/>
          </p:cNvSpPr>
          <p:nvPr>
            <p:ph idx="1"/>
          </p:nvPr>
        </p:nvSpPr>
        <p:spPr>
          <a:xfrm>
            <a:off x="859421" y="642396"/>
            <a:ext cx="2317830" cy="3863051"/>
          </a:xfrm>
        </p:spPr>
        <p:txBody>
          <a:bodyPr/>
          <a:lstStyle>
            <a:lvl1pPr>
              <a:defRPr sz="1800"/>
            </a:lvl1pPr>
            <a:lvl2pPr>
              <a:defRPr sz="1650"/>
            </a:lvl2pPr>
            <a:lvl3pPr>
              <a:defRPr sz="1500"/>
            </a:lvl3pPr>
            <a:lvl4pPr>
              <a:defRPr sz="1350"/>
            </a:lvl4pPr>
            <a:lvl5pPr>
              <a:defRPr sz="12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1" name="Rectangle 60"/>
          <p:cNvSpPr/>
          <p:nvPr/>
        </p:nvSpPr>
        <p:spPr>
          <a:xfrm>
            <a:off x="3488167" y="4566214"/>
            <a:ext cx="2628900" cy="613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Footer Placeholder 5"/>
          <p:cNvSpPr>
            <a:spLocks noGrp="1"/>
          </p:cNvSpPr>
          <p:nvPr>
            <p:ph type="ftr" sz="quarter" idx="11"/>
          </p:nvPr>
        </p:nvSpPr>
        <p:spPr>
          <a:xfrm>
            <a:off x="3481086" y="4293627"/>
            <a:ext cx="2620248" cy="273844"/>
          </a:xfrm>
        </p:spPr>
        <p:txBody>
          <a:bodyPr>
            <a:normAutofit/>
          </a:bodyPr>
          <a:lstStyle/>
          <a:p>
            <a:endParaRPr lang="en-US"/>
          </a:p>
        </p:txBody>
      </p:sp>
      <p:sp>
        <p:nvSpPr>
          <p:cNvPr id="2" name="Title 1"/>
          <p:cNvSpPr>
            <a:spLocks noGrp="1"/>
          </p:cNvSpPr>
          <p:nvPr>
            <p:ph type="title"/>
          </p:nvPr>
        </p:nvSpPr>
        <p:spPr>
          <a:xfrm>
            <a:off x="3554875" y="1993077"/>
            <a:ext cx="2478429" cy="1097365"/>
          </a:xfrm>
        </p:spPr>
        <p:txBody>
          <a:bodyPr anchor="b">
            <a:normAutofit/>
          </a:bodyPr>
          <a:lstStyle>
            <a:lvl1pPr algn="l">
              <a:defRPr sz="2100" b="0"/>
            </a:lvl1pPr>
          </a:lstStyle>
          <a:p>
            <a:r>
              <a:rPr lang="en-US"/>
              <a:t>Click to edit Master title style</a:t>
            </a:r>
          </a:p>
        </p:txBody>
      </p:sp>
      <p:sp>
        <p:nvSpPr>
          <p:cNvPr id="4" name="Text Placeholder 3"/>
          <p:cNvSpPr>
            <a:spLocks noGrp="1"/>
          </p:cNvSpPr>
          <p:nvPr>
            <p:ph type="body" sz="half" idx="2"/>
          </p:nvPr>
        </p:nvSpPr>
        <p:spPr>
          <a:xfrm>
            <a:off x="3552444" y="3102746"/>
            <a:ext cx="2474088" cy="1138428"/>
          </a:xfrm>
        </p:spPr>
        <p:txBody>
          <a:bodyPr>
            <a:normAutofit/>
          </a:bodyPr>
          <a:lstStyle>
            <a:lvl1pPr marL="0" indent="0">
              <a:buNone/>
              <a:defRPr sz="1200">
                <a:solidFill>
                  <a:srgbClr val="424242"/>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286803" y="0"/>
            <a:ext cx="7449249" cy="51435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94" name="Rectangle 93"/>
          <p:cNvSpPr/>
          <p:nvPr/>
        </p:nvSpPr>
        <p:spPr>
          <a:xfrm>
            <a:off x="3420932" y="-16133"/>
            <a:ext cx="2759337" cy="470388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1" name="Rectangle 100"/>
          <p:cNvSpPr/>
          <p:nvPr/>
        </p:nvSpPr>
        <p:spPr>
          <a:xfrm>
            <a:off x="3486822" y="-16133"/>
            <a:ext cx="2628900" cy="4679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2" name="Rectangle 101"/>
          <p:cNvSpPr/>
          <p:nvPr/>
        </p:nvSpPr>
        <p:spPr>
          <a:xfrm>
            <a:off x="679179" y="451413"/>
            <a:ext cx="2671693" cy="4236334"/>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5" name="Rectangle 104"/>
          <p:cNvSpPr/>
          <p:nvPr/>
        </p:nvSpPr>
        <p:spPr>
          <a:xfrm>
            <a:off x="3488167" y="4566214"/>
            <a:ext cx="2628900" cy="613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p:cNvSpPr>
            <a:spLocks noGrp="1"/>
          </p:cNvSpPr>
          <p:nvPr>
            <p:ph type="title"/>
          </p:nvPr>
        </p:nvSpPr>
        <p:spPr>
          <a:xfrm>
            <a:off x="3550818" y="1995678"/>
            <a:ext cx="2475738" cy="1097280"/>
          </a:xfrm>
        </p:spPr>
        <p:txBody>
          <a:bodyPr anchor="b">
            <a:normAutofit/>
          </a:bodyPr>
          <a:lstStyle>
            <a:lvl1pPr algn="l">
              <a:defRPr sz="2100" b="0"/>
            </a:lvl1pPr>
          </a:lstStyle>
          <a:p>
            <a:r>
              <a:rPr lang="en-US"/>
              <a:t>Click to edit Master title style</a:t>
            </a:r>
          </a:p>
        </p:txBody>
      </p:sp>
      <p:sp>
        <p:nvSpPr>
          <p:cNvPr id="3" name="Picture Placeholder 2"/>
          <p:cNvSpPr>
            <a:spLocks noGrp="1"/>
          </p:cNvSpPr>
          <p:nvPr>
            <p:ph type="pic" idx="1"/>
          </p:nvPr>
        </p:nvSpPr>
        <p:spPr>
          <a:xfrm>
            <a:off x="753907" y="520346"/>
            <a:ext cx="2519717" cy="4101084"/>
          </a:xfrm>
        </p:spPr>
        <p:txBody>
          <a:bodyPr/>
          <a:lstStyle>
            <a:lvl1pPr marL="0" indent="0">
              <a:buNone/>
              <a:defRPr sz="2400">
                <a:solidFill>
                  <a:schemeClr val="accent1"/>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3550974" y="3099817"/>
            <a:ext cx="2475430" cy="1139671"/>
          </a:xfrm>
        </p:spPr>
        <p:txBody>
          <a:bodyPr>
            <a:normAutofit/>
          </a:bodyPr>
          <a:lstStyle>
            <a:lvl1pPr marL="0" indent="0">
              <a:buNone/>
              <a:defRPr sz="1200">
                <a:solidFill>
                  <a:srgbClr val="424242"/>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E4E7DD97-A151-5D44-9524-C28A68F94E7C}" type="datetimeFigureOut">
              <a:rPr lang="en-US" smtClean="0"/>
              <a:pPr/>
              <a:t>6/19/18</a:t>
            </a:fld>
            <a:endParaRPr lang="en-US"/>
          </a:p>
        </p:txBody>
      </p:sp>
      <p:sp>
        <p:nvSpPr>
          <p:cNvPr id="6" name="Footer Placeholder 5"/>
          <p:cNvSpPr>
            <a:spLocks noGrp="1"/>
          </p:cNvSpPr>
          <p:nvPr>
            <p:ph type="ftr" sz="quarter" idx="11"/>
          </p:nvPr>
        </p:nvSpPr>
        <p:spPr>
          <a:xfrm>
            <a:off x="3481086" y="4293627"/>
            <a:ext cx="2620248" cy="273844"/>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89B70817-AAE6-564B-96C0-C75F83F602C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228600" y="0"/>
            <a:ext cx="7449249" cy="51435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66" name="Rectangle 65"/>
          <p:cNvSpPr/>
          <p:nvPr/>
        </p:nvSpPr>
        <p:spPr>
          <a:xfrm>
            <a:off x="342900" y="250117"/>
            <a:ext cx="6172200" cy="4639235"/>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0" name="Rectangle 69"/>
          <p:cNvSpPr/>
          <p:nvPr/>
        </p:nvSpPr>
        <p:spPr>
          <a:xfrm>
            <a:off x="3420932" y="-16133"/>
            <a:ext cx="2759337" cy="52443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1" name="Rectangle 70"/>
          <p:cNvSpPr/>
          <p:nvPr/>
        </p:nvSpPr>
        <p:spPr>
          <a:xfrm>
            <a:off x="3486822" y="-16133"/>
            <a:ext cx="2628900" cy="4679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Placeholder 1"/>
          <p:cNvSpPr>
            <a:spLocks noGrp="1"/>
          </p:cNvSpPr>
          <p:nvPr>
            <p:ph type="title"/>
          </p:nvPr>
        </p:nvSpPr>
        <p:spPr>
          <a:xfrm>
            <a:off x="782618" y="770748"/>
            <a:ext cx="5268558" cy="85725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782620" y="1742740"/>
            <a:ext cx="5082988" cy="263173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498041" y="168369"/>
            <a:ext cx="1600200" cy="273844"/>
          </a:xfrm>
          <a:prstGeom prst="rect">
            <a:avLst/>
          </a:prstGeom>
        </p:spPr>
        <p:txBody>
          <a:bodyPr vert="horz" lIns="91440" tIns="45720" rIns="91440" bIns="45720" rtlCol="0" anchor="ctr"/>
          <a:lstStyle>
            <a:lvl1pPr algn="r">
              <a:defRPr sz="900">
                <a:solidFill>
                  <a:srgbClr val="FEFEFE"/>
                </a:solidFill>
              </a:defRPr>
            </a:lvl1pPr>
          </a:lstStyle>
          <a:p>
            <a:fld id="{E4E7DD97-A151-5D44-9524-C28A68F94E7C}" type="datetimeFigureOut">
              <a:rPr lang="en-US" smtClean="0"/>
              <a:pPr/>
              <a:t>6/19/18</a:t>
            </a:fld>
            <a:endParaRPr lang="en-US"/>
          </a:p>
        </p:txBody>
      </p:sp>
      <p:sp>
        <p:nvSpPr>
          <p:cNvPr id="5" name="Footer Placeholder 4"/>
          <p:cNvSpPr>
            <a:spLocks noGrp="1"/>
          </p:cNvSpPr>
          <p:nvPr>
            <p:ph type="ftr" sz="quarter" idx="3"/>
          </p:nvPr>
        </p:nvSpPr>
        <p:spPr>
          <a:xfrm>
            <a:off x="3481086" y="4389120"/>
            <a:ext cx="2626614" cy="273844"/>
          </a:xfrm>
          <a:prstGeom prst="rect">
            <a:avLst/>
          </a:prstGeom>
        </p:spPr>
        <p:txBody>
          <a:bodyPr vert="horz" lIns="91440" tIns="45720" rIns="91440" bIns="45720" rtlCol="0" anchor="ctr"/>
          <a:lstStyle>
            <a:lvl1pPr algn="r">
              <a:defRPr sz="900">
                <a:solidFill>
                  <a:schemeClr val="accent1"/>
                </a:solidFill>
              </a:defRPr>
            </a:lvl1pPr>
          </a:lstStyle>
          <a:p>
            <a:endParaRPr lang="en-US"/>
          </a:p>
        </p:txBody>
      </p:sp>
      <p:sp>
        <p:nvSpPr>
          <p:cNvPr id="6" name="Slide Number Placeholder 5"/>
          <p:cNvSpPr>
            <a:spLocks noGrp="1"/>
          </p:cNvSpPr>
          <p:nvPr>
            <p:ph type="sldNum" sz="quarter" idx="4"/>
          </p:nvPr>
        </p:nvSpPr>
        <p:spPr>
          <a:xfrm>
            <a:off x="3486822" y="168369"/>
            <a:ext cx="999117" cy="273844"/>
          </a:xfrm>
          <a:prstGeom prst="rect">
            <a:avLst/>
          </a:prstGeom>
        </p:spPr>
        <p:txBody>
          <a:bodyPr vert="horz" lIns="91440" tIns="45720" rIns="91440" bIns="45720" rtlCol="0" anchor="ctr"/>
          <a:lstStyle>
            <a:lvl1pPr algn="l">
              <a:defRPr sz="900">
                <a:solidFill>
                  <a:srgbClr val="FEFEFE"/>
                </a:solidFill>
              </a:defRPr>
            </a:lvl1pPr>
          </a:lstStyle>
          <a:p>
            <a:fld id="{89B70817-AAE6-564B-96C0-C75F83F602C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Lst>
  <p:txStyles>
    <p:titleStyle>
      <a:lvl1pPr algn="l" defTabSz="685800" rtl="0" eaLnBrk="1" latinLnBrk="0" hangingPunct="1">
        <a:spcBef>
          <a:spcPct val="0"/>
        </a:spcBef>
        <a:buNone/>
        <a:defRPr sz="3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05740" algn="l" defTabSz="6858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1pPr>
      <a:lvl2pPr marL="480060" indent="-205740" algn="l" defTabSz="685800" rtl="0" eaLnBrk="1" latinLnBrk="0" hangingPunct="1">
        <a:spcBef>
          <a:spcPct val="20000"/>
        </a:spcBef>
        <a:buClr>
          <a:schemeClr val="accent1"/>
        </a:buClr>
        <a:buSzPct val="76000"/>
        <a:buFont typeface="Wingdings 2" pitchFamily="18" charset="2"/>
        <a:buChar char=""/>
        <a:defRPr sz="1650" kern="1200">
          <a:solidFill>
            <a:schemeClr val="tx2"/>
          </a:solidFill>
          <a:latin typeface="+mn-lt"/>
          <a:ea typeface="+mn-ea"/>
          <a:cs typeface="+mn-cs"/>
        </a:defRPr>
      </a:lvl2pPr>
      <a:lvl3pPr marL="685800" indent="-171450" algn="l" defTabSz="685800" rtl="0" eaLnBrk="1" latinLnBrk="0" hangingPunct="1">
        <a:spcBef>
          <a:spcPct val="20000"/>
        </a:spcBef>
        <a:buClr>
          <a:schemeClr val="accent1"/>
        </a:buClr>
        <a:buSzPct val="76000"/>
        <a:buFont typeface="Wingdings 2" pitchFamily="18" charset="2"/>
        <a:buChar char=""/>
        <a:defRPr sz="1500" kern="1200">
          <a:solidFill>
            <a:schemeClr val="tx2"/>
          </a:solidFill>
          <a:latin typeface="+mn-lt"/>
          <a:ea typeface="+mn-ea"/>
          <a:cs typeface="+mn-cs"/>
        </a:defRPr>
      </a:lvl3pPr>
      <a:lvl4pPr marL="843534" indent="-171450" algn="l" defTabSz="685800" rtl="0" eaLnBrk="1" latinLnBrk="0" hangingPunct="1">
        <a:spcBef>
          <a:spcPct val="20000"/>
        </a:spcBef>
        <a:buClr>
          <a:schemeClr val="accent1"/>
        </a:buClr>
        <a:buSzPct val="76000"/>
        <a:buFont typeface="Wingdings 2" pitchFamily="18" charset="2"/>
        <a:buChar char=""/>
        <a:defRPr sz="1350" kern="1200">
          <a:solidFill>
            <a:schemeClr val="tx2"/>
          </a:solidFill>
          <a:latin typeface="+mn-lt"/>
          <a:ea typeface="+mn-ea"/>
          <a:cs typeface="+mn-cs"/>
        </a:defRPr>
      </a:lvl4pPr>
      <a:lvl5pPr marL="994410" indent="-171450" algn="l" defTabSz="685800" rtl="0" eaLnBrk="1" latinLnBrk="0" hangingPunct="1">
        <a:spcBef>
          <a:spcPct val="20000"/>
        </a:spcBef>
        <a:buClr>
          <a:schemeClr val="accent1"/>
        </a:buClr>
        <a:buSzPct val="76000"/>
        <a:buFont typeface="Wingdings 2" pitchFamily="18" charset="2"/>
        <a:buChar char=""/>
        <a:defRPr sz="1200" kern="1200" baseline="0">
          <a:solidFill>
            <a:schemeClr val="tx2"/>
          </a:solidFill>
          <a:latin typeface="+mn-lt"/>
          <a:ea typeface="+mn-ea"/>
          <a:cs typeface="+mn-cs"/>
        </a:defRPr>
      </a:lvl5pPr>
      <a:lvl6pPr marL="1138428" indent="-171450" algn="l" defTabSz="685800" rtl="0" eaLnBrk="1" latinLnBrk="0" hangingPunct="1">
        <a:spcBef>
          <a:spcPct val="20000"/>
        </a:spcBef>
        <a:buClr>
          <a:schemeClr val="accent1"/>
        </a:buClr>
        <a:buSzPct val="76000"/>
        <a:buFont typeface="Wingdings 2" pitchFamily="18" charset="2"/>
        <a:buChar char=""/>
        <a:defRPr sz="1050" kern="1200">
          <a:solidFill>
            <a:schemeClr val="tx2"/>
          </a:solidFill>
          <a:latin typeface="+mn-lt"/>
          <a:ea typeface="+mn-ea"/>
          <a:cs typeface="+mn-cs"/>
        </a:defRPr>
      </a:lvl6pPr>
      <a:lvl7pPr marL="1289304" indent="-171450" algn="l" defTabSz="685800" rtl="0" eaLnBrk="1" latinLnBrk="0" hangingPunct="1">
        <a:spcBef>
          <a:spcPct val="20000"/>
        </a:spcBef>
        <a:buClr>
          <a:schemeClr val="accent1"/>
        </a:buClr>
        <a:buSzPct val="76000"/>
        <a:buFont typeface="Wingdings 2" pitchFamily="18" charset="2"/>
        <a:buChar char=""/>
        <a:defRPr sz="1050" kern="1200">
          <a:solidFill>
            <a:schemeClr val="tx2"/>
          </a:solidFill>
          <a:latin typeface="+mn-lt"/>
          <a:ea typeface="+mn-ea"/>
          <a:cs typeface="+mn-cs"/>
        </a:defRPr>
      </a:lvl7pPr>
      <a:lvl8pPr marL="1440180" indent="-171450" algn="l" defTabSz="685800" rtl="0" eaLnBrk="1" latinLnBrk="0" hangingPunct="1">
        <a:spcBef>
          <a:spcPct val="20000"/>
        </a:spcBef>
        <a:buClr>
          <a:schemeClr val="accent1"/>
        </a:buClr>
        <a:buSzPct val="76000"/>
        <a:buFont typeface="Wingdings 2" pitchFamily="18" charset="2"/>
        <a:buChar char=""/>
        <a:defRPr sz="1050" kern="1200">
          <a:solidFill>
            <a:schemeClr val="tx2"/>
          </a:solidFill>
          <a:latin typeface="+mn-lt"/>
          <a:ea typeface="+mn-ea"/>
          <a:cs typeface="+mn-cs"/>
        </a:defRPr>
      </a:lvl8pPr>
      <a:lvl9pPr marL="1591056" indent="-171450" algn="l" defTabSz="685800" rtl="0" eaLnBrk="1" latinLnBrk="0" hangingPunct="1">
        <a:spcBef>
          <a:spcPct val="20000"/>
        </a:spcBef>
        <a:buClr>
          <a:schemeClr val="accent1"/>
        </a:buClr>
        <a:buSzPct val="76000"/>
        <a:buFont typeface="Wingdings 2" pitchFamily="18" charset="2"/>
        <a:buChar char=""/>
        <a:defRPr sz="1050" kern="1200">
          <a:solidFill>
            <a:schemeClr val="tx2"/>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50025" y="2166456"/>
            <a:ext cx="2485016" cy="838442"/>
          </a:xfrm>
        </p:spPr>
        <p:txBody>
          <a:bodyPr>
            <a:normAutofit fontScale="90000"/>
          </a:bodyPr>
          <a:lstStyle/>
          <a:p>
            <a:r>
              <a:rPr lang="en-US" dirty="0"/>
              <a:t>Planes of Consciousness</a:t>
            </a:r>
          </a:p>
        </p:txBody>
      </p:sp>
      <p:sp>
        <p:nvSpPr>
          <p:cNvPr id="4" name="Subtitle 3"/>
          <p:cNvSpPr>
            <a:spLocks noGrp="1"/>
          </p:cNvSpPr>
          <p:nvPr>
            <p:ph type="subTitle" idx="1"/>
          </p:nvPr>
        </p:nvSpPr>
        <p:spPr>
          <a:xfrm>
            <a:off x="3550025" y="3247897"/>
            <a:ext cx="2482352" cy="591002"/>
          </a:xfrm>
        </p:spPr>
        <p:txBody>
          <a:bodyPr/>
          <a:lstStyle/>
          <a:p>
            <a:endParaRPr lang="en-US" dirty="0"/>
          </a:p>
        </p:txBody>
      </p:sp>
    </p:spTree>
    <p:extLst>
      <p:ext uri="{BB962C8B-B14F-4D97-AF65-F5344CB8AC3E}">
        <p14:creationId xmlns:p14="http://schemas.microsoft.com/office/powerpoint/2010/main" val="39719565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82618" y="1220999"/>
            <a:ext cx="5268558" cy="389079"/>
          </a:xfrm>
        </p:spPr>
        <p:txBody>
          <a:bodyPr>
            <a:normAutofit fontScale="90000"/>
          </a:bodyPr>
          <a:lstStyle/>
          <a:p>
            <a:r>
              <a:rPr lang="en-US" dirty="0"/>
              <a:t>Chakras</a:t>
            </a:r>
          </a:p>
        </p:txBody>
      </p:sp>
      <p:sp>
        <p:nvSpPr>
          <p:cNvPr id="5" name="Content Placeholder 4"/>
          <p:cNvSpPr>
            <a:spLocks noGrp="1"/>
          </p:cNvSpPr>
          <p:nvPr>
            <p:ph sz="quarter" idx="13"/>
          </p:nvPr>
        </p:nvSpPr>
        <p:spPr>
          <a:xfrm>
            <a:off x="518058" y="1687233"/>
            <a:ext cx="3476001" cy="2506307"/>
          </a:xfrm>
        </p:spPr>
        <p:txBody>
          <a:bodyPr>
            <a:noAutofit/>
          </a:bodyPr>
          <a:lstStyle/>
          <a:p>
            <a:pPr>
              <a:spcBef>
                <a:spcPts val="600"/>
              </a:spcBef>
              <a:buFont typeface="Arial" charset="0"/>
              <a:buChar char="•"/>
            </a:pPr>
            <a:r>
              <a:rPr lang="en-US" sz="1950" dirty="0">
                <a:solidFill>
                  <a:srgbClr val="000000"/>
                </a:solidFill>
                <a:latin typeface="Arial" charset="0"/>
              </a:rPr>
              <a:t>Chakras are the connections between the various energy fields.</a:t>
            </a:r>
          </a:p>
          <a:p>
            <a:pPr>
              <a:spcBef>
                <a:spcPts val="600"/>
              </a:spcBef>
              <a:buFont typeface="Arial" charset="0"/>
              <a:buChar char="•"/>
            </a:pPr>
            <a:r>
              <a:rPr lang="en-US" sz="1950" dirty="0">
                <a:solidFill>
                  <a:srgbClr val="000000"/>
                </a:solidFill>
                <a:latin typeface="Arial" charset="0"/>
              </a:rPr>
              <a:t>There are seven major chakras</a:t>
            </a:r>
          </a:p>
          <a:p>
            <a:pPr>
              <a:spcBef>
                <a:spcPts val="600"/>
              </a:spcBef>
              <a:buFont typeface="Arial" charset="0"/>
              <a:buChar char="•"/>
            </a:pPr>
            <a:r>
              <a:rPr lang="en-US" sz="1950" dirty="0">
                <a:solidFill>
                  <a:srgbClr val="000000"/>
                </a:solidFill>
                <a:latin typeface="Arial" charset="0"/>
              </a:rPr>
              <a:t>They are vortexes of energy.</a:t>
            </a:r>
          </a:p>
          <a:p>
            <a:endParaRPr lang="en-US" sz="1950" dirty="0"/>
          </a:p>
        </p:txBody>
      </p:sp>
      <p:grpSp>
        <p:nvGrpSpPr>
          <p:cNvPr id="7" name="Group 3"/>
          <p:cNvGrpSpPr>
            <a:grpSpLocks/>
          </p:cNvGrpSpPr>
          <p:nvPr/>
        </p:nvGrpSpPr>
        <p:grpSpPr bwMode="auto">
          <a:xfrm>
            <a:off x="4152172" y="1289852"/>
            <a:ext cx="2183929" cy="2803686"/>
            <a:chOff x="3365" y="436"/>
            <a:chExt cx="2268" cy="3583"/>
          </a:xfrm>
        </p:grpSpPr>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l="16658" r="16658"/>
            <a:stretch>
              <a:fillRect/>
            </a:stretch>
          </p:blipFill>
          <p:spPr bwMode="auto">
            <a:xfrm>
              <a:off x="3365" y="436"/>
              <a:ext cx="2268" cy="3583"/>
            </a:xfrm>
            <a:prstGeom prst="rect">
              <a:avLst/>
            </a:prstGeom>
            <a:noFill/>
            <a:ln>
              <a:noFill/>
            </a:ln>
            <a:effectLst/>
            <a:extLst>
              <a:ext uri="{909E8E84-426E-40dd-AFC4-6F175D3DCCD1}">
                <a14:hiddenFill xmlns="" xmlns:a14="http://schemas.microsoft.com/office/drawing/2010/main">
                  <a:blipFill dpi="0" rotWithShape="0">
                    <a:blip/>
                    <a:srcRect l="16658" r="16658"/>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9" name="Text Box 5"/>
            <p:cNvSpPr txBox="1">
              <a:spLocks noChangeArrowheads="1"/>
            </p:cNvSpPr>
            <p:nvPr/>
          </p:nvSpPr>
          <p:spPr bwMode="auto">
            <a:xfrm>
              <a:off x="3365" y="436"/>
              <a:ext cx="2268" cy="358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p>
          </p:txBody>
        </p:sp>
      </p:grpSp>
    </p:spTree>
    <p:extLst>
      <p:ext uri="{BB962C8B-B14F-4D97-AF65-F5344CB8AC3E}">
        <p14:creationId xmlns:p14="http://schemas.microsoft.com/office/powerpoint/2010/main" val="40115009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kras_sitting_front_and_ba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250" y="1085197"/>
            <a:ext cx="5644265" cy="3016445"/>
          </a:xfrm>
          <a:prstGeom prst="rect">
            <a:avLst/>
          </a:prstGeom>
        </p:spPr>
      </p:pic>
    </p:spTree>
    <p:extLst>
      <p:ext uri="{BB962C8B-B14F-4D97-AF65-F5344CB8AC3E}">
        <p14:creationId xmlns:p14="http://schemas.microsoft.com/office/powerpoint/2010/main" val="39730699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1793" y="848881"/>
            <a:ext cx="2965181" cy="3431138"/>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3" name="Title 2"/>
          <p:cNvSpPr>
            <a:spLocks noGrp="1"/>
          </p:cNvSpPr>
          <p:nvPr>
            <p:ph type="title"/>
          </p:nvPr>
        </p:nvSpPr>
        <p:spPr>
          <a:xfrm>
            <a:off x="594705" y="2003459"/>
            <a:ext cx="1887038" cy="491139"/>
          </a:xfrm>
        </p:spPr>
        <p:txBody>
          <a:bodyPr>
            <a:normAutofit fontScale="90000"/>
          </a:bodyPr>
          <a:lstStyle/>
          <a:p>
            <a:r>
              <a:rPr lang="en-US" dirty="0"/>
              <a:t>The Aura</a:t>
            </a:r>
          </a:p>
        </p:txBody>
      </p:sp>
    </p:spTree>
    <p:extLst>
      <p:ext uri="{BB962C8B-B14F-4D97-AF65-F5344CB8AC3E}">
        <p14:creationId xmlns:p14="http://schemas.microsoft.com/office/powerpoint/2010/main" val="135409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2618" y="1007019"/>
            <a:ext cx="5268558" cy="427959"/>
          </a:xfrm>
        </p:spPr>
        <p:txBody>
          <a:bodyPr>
            <a:normAutofit fontScale="90000"/>
          </a:bodyPr>
          <a:lstStyle/>
          <a:p>
            <a:r>
              <a:rPr lang="en-US" dirty="0"/>
              <a:t>Etheric Energy Field</a:t>
            </a:r>
          </a:p>
        </p:txBody>
      </p:sp>
      <p:sp>
        <p:nvSpPr>
          <p:cNvPr id="3" name="Content Placeholder 2"/>
          <p:cNvSpPr>
            <a:spLocks noGrp="1"/>
          </p:cNvSpPr>
          <p:nvPr>
            <p:ph idx="1"/>
          </p:nvPr>
        </p:nvSpPr>
        <p:spPr>
          <a:xfrm>
            <a:off x="133693" y="1434978"/>
            <a:ext cx="5485685" cy="2532200"/>
          </a:xfrm>
        </p:spPr>
        <p:txBody>
          <a:bodyPr>
            <a:normAutofit fontScale="25000" lnSpcReduction="20000"/>
          </a:bodyPr>
          <a:lstStyle/>
          <a:p>
            <a:pPr marL="480600" lvl="1" indent="-205200">
              <a:lnSpc>
                <a:spcPct val="120000"/>
              </a:lnSpc>
              <a:spcBef>
                <a:spcPts val="750"/>
              </a:spcBef>
            </a:pPr>
            <a:r>
              <a:rPr lang="en-US" sz="6000" b="1" dirty="0">
                <a:solidFill>
                  <a:srgbClr val="073E87"/>
                </a:solidFill>
                <a:latin typeface="Arial" charset="0"/>
              </a:rPr>
              <a:t>Every cell in our body has an etheric counterpart.</a:t>
            </a:r>
          </a:p>
          <a:p>
            <a:pPr marL="480600" lvl="1" indent="-205200">
              <a:lnSpc>
                <a:spcPct val="120000"/>
              </a:lnSpc>
              <a:spcBef>
                <a:spcPts val="750"/>
              </a:spcBef>
            </a:pPr>
            <a:r>
              <a:rPr lang="en-US" sz="6000" b="1" dirty="0">
                <a:solidFill>
                  <a:srgbClr val="073E87"/>
                </a:solidFill>
                <a:latin typeface="Arial" charset="0"/>
              </a:rPr>
              <a:t>Carries sensation from the physical and subtle energy fields.</a:t>
            </a:r>
          </a:p>
          <a:p>
            <a:pPr marL="480600" lvl="1" indent="-205200">
              <a:lnSpc>
                <a:spcPct val="120000"/>
              </a:lnSpc>
              <a:spcBef>
                <a:spcPts val="750"/>
              </a:spcBef>
            </a:pPr>
            <a:r>
              <a:rPr lang="en-US" sz="6000" b="1" dirty="0">
                <a:solidFill>
                  <a:srgbClr val="073E87"/>
                </a:solidFill>
                <a:latin typeface="Arial" charset="0"/>
              </a:rPr>
              <a:t>Absorbs </a:t>
            </a:r>
            <a:r>
              <a:rPr lang="en-US" sz="6000" b="1" dirty="0" err="1">
                <a:solidFill>
                  <a:srgbClr val="073E87"/>
                </a:solidFill>
                <a:latin typeface="Arial" charset="0"/>
              </a:rPr>
              <a:t>Prana</a:t>
            </a:r>
            <a:r>
              <a:rPr lang="en-US" sz="6000" b="1" dirty="0">
                <a:solidFill>
                  <a:srgbClr val="073E87"/>
                </a:solidFill>
                <a:latin typeface="Arial" charset="0"/>
              </a:rPr>
              <a:t> from the sun to </a:t>
            </a:r>
            <a:r>
              <a:rPr lang="en-US" sz="6000" b="1" dirty="0" err="1">
                <a:solidFill>
                  <a:srgbClr val="073E87"/>
                </a:solidFill>
                <a:latin typeface="Arial" charset="0"/>
              </a:rPr>
              <a:t>vitalise</a:t>
            </a:r>
            <a:r>
              <a:rPr lang="en-US" sz="6000" b="1" dirty="0">
                <a:solidFill>
                  <a:srgbClr val="073E87"/>
                </a:solidFill>
                <a:latin typeface="Arial" charset="0"/>
              </a:rPr>
              <a:t> the body.</a:t>
            </a:r>
          </a:p>
          <a:p>
            <a:pPr marL="480600" lvl="1" indent="-205200">
              <a:lnSpc>
                <a:spcPct val="120000"/>
              </a:lnSpc>
              <a:spcBef>
                <a:spcPts val="750"/>
              </a:spcBef>
            </a:pPr>
            <a:r>
              <a:rPr lang="en-US" sz="6000" b="1" dirty="0">
                <a:solidFill>
                  <a:srgbClr val="073E87"/>
                </a:solidFill>
                <a:latin typeface="Arial" charset="0"/>
              </a:rPr>
              <a:t>Its vitality indicates ones state of health.</a:t>
            </a:r>
          </a:p>
          <a:p>
            <a:pPr marL="480600" lvl="1" indent="-205200">
              <a:lnSpc>
                <a:spcPct val="120000"/>
              </a:lnSpc>
              <a:spcBef>
                <a:spcPts val="750"/>
              </a:spcBef>
            </a:pPr>
            <a:r>
              <a:rPr lang="en-US" sz="6000" b="1" dirty="0">
                <a:solidFill>
                  <a:srgbClr val="073E87"/>
                </a:solidFill>
                <a:latin typeface="Arial" charset="0"/>
              </a:rPr>
              <a:t>Therapeutic Touch manipulates this energy</a:t>
            </a:r>
          </a:p>
          <a:p>
            <a:pPr marL="480600" lvl="1" indent="-205200">
              <a:lnSpc>
                <a:spcPct val="120000"/>
              </a:lnSpc>
              <a:spcBef>
                <a:spcPts val="750"/>
              </a:spcBef>
            </a:pPr>
            <a:r>
              <a:rPr lang="en-US" sz="6000" b="1" dirty="0">
                <a:solidFill>
                  <a:srgbClr val="073E87"/>
                </a:solidFill>
                <a:latin typeface="Arial" charset="0"/>
              </a:rPr>
              <a:t>It is separated from physical body by shock, anesthetics etc.</a:t>
            </a:r>
          </a:p>
          <a:p>
            <a:pPr marL="480600" lvl="1" indent="-205200">
              <a:lnSpc>
                <a:spcPct val="120000"/>
              </a:lnSpc>
              <a:spcBef>
                <a:spcPts val="750"/>
              </a:spcBef>
            </a:pPr>
            <a:r>
              <a:rPr lang="en-US" sz="6000" b="1" dirty="0">
                <a:solidFill>
                  <a:srgbClr val="073E87"/>
                </a:solidFill>
                <a:latin typeface="Arial" charset="0"/>
              </a:rPr>
              <a:t>Attached to the physical by “silver cord”.</a:t>
            </a:r>
          </a:p>
          <a:p>
            <a:endParaRPr lang="en-US" dirty="0"/>
          </a:p>
        </p:txBody>
      </p:sp>
      <p:pic>
        <p:nvPicPr>
          <p:cNvPr id="4" name="Picture 3" descr="Theosophy_planes-3-low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5494" y="3351571"/>
            <a:ext cx="1992237" cy="922332"/>
          </a:xfrm>
          <a:prstGeom prst="rect">
            <a:avLst/>
          </a:prstGeom>
        </p:spPr>
      </p:pic>
    </p:spTree>
    <p:extLst>
      <p:ext uri="{BB962C8B-B14F-4D97-AF65-F5344CB8AC3E}">
        <p14:creationId xmlns:p14="http://schemas.microsoft.com/office/powerpoint/2010/main" val="37517118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82618" y="1220999"/>
            <a:ext cx="5268558" cy="461979"/>
          </a:xfrm>
        </p:spPr>
        <p:txBody>
          <a:bodyPr>
            <a:normAutofit fontScale="90000"/>
          </a:bodyPr>
          <a:lstStyle/>
          <a:p>
            <a:r>
              <a:rPr lang="en-US" dirty="0"/>
              <a:t>Etheric Energy &amp; Silver Cord</a:t>
            </a:r>
          </a:p>
        </p:txBody>
      </p:sp>
      <p:pic>
        <p:nvPicPr>
          <p:cNvPr id="7" name="Picture 3"/>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l="-33288" r="-33288"/>
          <a:stretch>
            <a:fillRect/>
          </a:stretch>
        </p:blipFill>
        <p:spPr bwMode="auto">
          <a:xfrm>
            <a:off x="781812" y="1823917"/>
            <a:ext cx="2564892" cy="2085143"/>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pic>
        <p:nvPicPr>
          <p:cNvPr id="8" name="Picture 4"/>
          <p:cNvPicPr>
            <a:picLocks noGrp="1" noChangeAspect="1" noChangeArrowheads="1"/>
          </p:cNvPicPr>
          <p:nvPr>
            <p:ph sz="quarter" idx="14"/>
          </p:nvPr>
        </p:nvPicPr>
        <p:blipFill>
          <a:blip r:embed="rId3">
            <a:extLst>
              <a:ext uri="{28A0092B-C50C-407E-A947-70E740481C1C}">
                <a14:useLocalDpi xmlns:a14="http://schemas.microsoft.com/office/drawing/2010/main" val="0"/>
              </a:ext>
            </a:extLst>
          </a:blip>
          <a:srcRect l="7307" r="7307"/>
          <a:stretch>
            <a:fillRect/>
          </a:stretch>
        </p:blipFill>
        <p:spPr bwMode="auto">
          <a:xfrm>
            <a:off x="3346704" y="1823919"/>
            <a:ext cx="2564892" cy="2085142"/>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3060376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84635" y="902971"/>
            <a:ext cx="5268558" cy="452259"/>
          </a:xfrm>
        </p:spPr>
        <p:txBody>
          <a:bodyPr>
            <a:normAutofit fontScale="90000"/>
          </a:bodyPr>
          <a:lstStyle/>
          <a:p>
            <a:r>
              <a:rPr lang="en-US" dirty="0"/>
              <a:t>Emotional Energy Field</a:t>
            </a:r>
          </a:p>
        </p:txBody>
      </p:sp>
      <p:sp>
        <p:nvSpPr>
          <p:cNvPr id="6" name="Content Placeholder 5"/>
          <p:cNvSpPr>
            <a:spLocks noGrp="1"/>
          </p:cNvSpPr>
          <p:nvPr>
            <p:ph idx="1"/>
          </p:nvPr>
        </p:nvSpPr>
        <p:spPr>
          <a:xfrm>
            <a:off x="484636" y="1447128"/>
            <a:ext cx="3696401" cy="2871728"/>
          </a:xfrm>
        </p:spPr>
        <p:txBody>
          <a:bodyPr>
            <a:normAutofit fontScale="85000" lnSpcReduction="20000"/>
          </a:bodyPr>
          <a:lstStyle/>
          <a:p>
            <a:pPr>
              <a:spcBef>
                <a:spcPts val="600"/>
              </a:spcBef>
              <a:buFont typeface="Arial" charset="0"/>
              <a:buChar char="•"/>
            </a:pPr>
            <a:r>
              <a:rPr lang="en-NZ" b="1" dirty="0">
                <a:solidFill>
                  <a:srgbClr val="073E87"/>
                </a:solidFill>
                <a:latin typeface="Arial" charset="0"/>
              </a:rPr>
              <a:t>Give us our sense of feeling and desire</a:t>
            </a:r>
          </a:p>
          <a:p>
            <a:pPr>
              <a:spcBef>
                <a:spcPts val="600"/>
              </a:spcBef>
              <a:buFont typeface="Arial" charset="0"/>
              <a:buChar char="•"/>
            </a:pPr>
            <a:r>
              <a:rPr lang="en-NZ" b="1" dirty="0">
                <a:solidFill>
                  <a:srgbClr val="073E87"/>
                </a:solidFill>
                <a:latin typeface="Arial" charset="0"/>
              </a:rPr>
              <a:t>Ranges from Earthly passion to inspiring emotions.</a:t>
            </a:r>
          </a:p>
          <a:p>
            <a:pPr>
              <a:spcBef>
                <a:spcPts val="600"/>
              </a:spcBef>
              <a:buFont typeface="Arial" charset="0"/>
              <a:buChar char="•"/>
            </a:pPr>
            <a:r>
              <a:rPr lang="en-NZ" b="1" dirty="0">
                <a:solidFill>
                  <a:srgbClr val="073E87"/>
                </a:solidFill>
                <a:latin typeface="Arial" charset="0"/>
              </a:rPr>
              <a:t>Clairvoyants see it as in constant motion, radiant and luminous.</a:t>
            </a:r>
          </a:p>
          <a:p>
            <a:pPr>
              <a:spcBef>
                <a:spcPts val="600"/>
              </a:spcBef>
              <a:buFont typeface="Arial" charset="0"/>
              <a:buChar char="•"/>
            </a:pPr>
            <a:r>
              <a:rPr lang="en-NZ" b="1" dirty="0">
                <a:solidFill>
                  <a:srgbClr val="073E87"/>
                </a:solidFill>
                <a:latin typeface="Arial" charset="0"/>
              </a:rPr>
              <a:t>Because of luminous appearance is sometimes called </a:t>
            </a:r>
            <a:r>
              <a:rPr lang="en-US" b="1" dirty="0">
                <a:solidFill>
                  <a:srgbClr val="073E87"/>
                </a:solidFill>
                <a:latin typeface="Arial" charset="0"/>
              </a:rPr>
              <a:t>“</a:t>
            </a:r>
            <a:r>
              <a:rPr lang="en-NZ" b="1" dirty="0">
                <a:solidFill>
                  <a:srgbClr val="073E87"/>
                </a:solidFill>
                <a:latin typeface="Arial" charset="0"/>
              </a:rPr>
              <a:t>astral</a:t>
            </a:r>
            <a:r>
              <a:rPr lang="en-US" b="1" dirty="0">
                <a:solidFill>
                  <a:srgbClr val="073E87"/>
                </a:solidFill>
                <a:latin typeface="Arial" charset="0"/>
              </a:rPr>
              <a:t>”</a:t>
            </a:r>
          </a:p>
          <a:p>
            <a:pPr>
              <a:spcBef>
                <a:spcPts val="600"/>
              </a:spcBef>
              <a:buFont typeface="Arial" charset="0"/>
              <a:buChar char="•"/>
            </a:pPr>
            <a:r>
              <a:rPr lang="en-NZ" b="1" dirty="0">
                <a:solidFill>
                  <a:srgbClr val="073E87"/>
                </a:solidFill>
                <a:latin typeface="Arial" charset="0"/>
              </a:rPr>
              <a:t>When we sleep consciousness continues to function here with memories of experiences sometimes come through to the physcial brain as dreams.</a:t>
            </a:r>
          </a:p>
          <a:p>
            <a:endParaRPr lang="en-US" dirty="0"/>
          </a:p>
        </p:txBody>
      </p:sp>
      <p:pic>
        <p:nvPicPr>
          <p:cNvPr id="7" name="Picture 6"/>
          <p:cNvPicPr>
            <a:picLocks noChangeAspect="1"/>
          </p:cNvPicPr>
          <p:nvPr/>
        </p:nvPicPr>
        <p:blipFill>
          <a:blip r:embed="rId2"/>
          <a:stretch>
            <a:fillRect/>
          </a:stretch>
        </p:blipFill>
        <p:spPr>
          <a:xfrm>
            <a:off x="4332546" y="1659722"/>
            <a:ext cx="1924653" cy="2236601"/>
          </a:xfrm>
          <a:prstGeom prst="rect">
            <a:avLst/>
          </a:prstGeom>
        </p:spPr>
      </p:pic>
    </p:spTree>
    <p:extLst>
      <p:ext uri="{BB962C8B-B14F-4D97-AF65-F5344CB8AC3E}">
        <p14:creationId xmlns:p14="http://schemas.microsoft.com/office/powerpoint/2010/main" val="4113370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7667" y="1002159"/>
            <a:ext cx="3513452" cy="437679"/>
          </a:xfrm>
        </p:spPr>
        <p:txBody>
          <a:bodyPr>
            <a:normAutofit fontScale="90000"/>
          </a:bodyPr>
          <a:lstStyle/>
          <a:p>
            <a:r>
              <a:rPr lang="en-US" dirty="0"/>
              <a:t>Mental Energy Field</a:t>
            </a:r>
          </a:p>
        </p:txBody>
      </p:sp>
      <p:sp>
        <p:nvSpPr>
          <p:cNvPr id="3" name="Content Placeholder 2"/>
          <p:cNvSpPr>
            <a:spLocks noGrp="1"/>
          </p:cNvSpPr>
          <p:nvPr>
            <p:ph idx="1"/>
          </p:nvPr>
        </p:nvSpPr>
        <p:spPr>
          <a:xfrm>
            <a:off x="459568" y="1511791"/>
            <a:ext cx="5231087" cy="2698458"/>
          </a:xfrm>
        </p:spPr>
        <p:txBody>
          <a:bodyPr>
            <a:normAutofit fontScale="85000" lnSpcReduction="10000"/>
          </a:bodyPr>
          <a:lstStyle/>
          <a:p>
            <a:pPr>
              <a:spcBef>
                <a:spcPts val="600"/>
              </a:spcBef>
              <a:buFont typeface="Arial" charset="0"/>
              <a:buChar char="•"/>
            </a:pPr>
            <a:r>
              <a:rPr lang="en-NZ" b="1" dirty="0">
                <a:solidFill>
                  <a:srgbClr val="073E87"/>
                </a:solidFill>
                <a:latin typeface="Arial" charset="0"/>
              </a:rPr>
              <a:t>Each of these energy fields has </a:t>
            </a:r>
          </a:p>
          <a:p>
            <a:pPr marL="51435" indent="0">
              <a:spcBef>
                <a:spcPts val="600"/>
              </a:spcBef>
              <a:buNone/>
            </a:pPr>
            <a:r>
              <a:rPr lang="en-NZ" b="1" dirty="0">
                <a:solidFill>
                  <a:srgbClr val="073E87"/>
                </a:solidFill>
                <a:latin typeface="Arial" charset="0"/>
              </a:rPr>
              <a:t>    seven sundivisions.</a:t>
            </a:r>
          </a:p>
          <a:p>
            <a:pPr>
              <a:spcBef>
                <a:spcPts val="600"/>
              </a:spcBef>
              <a:buFont typeface="Arial" charset="0"/>
              <a:buChar char="•"/>
            </a:pPr>
            <a:r>
              <a:rPr lang="en-NZ" b="1" dirty="0">
                <a:solidFill>
                  <a:srgbClr val="073E87"/>
                </a:solidFill>
                <a:latin typeface="Arial" charset="0"/>
              </a:rPr>
              <a:t>Within the mental energy field these sub-divisions are commonly called the </a:t>
            </a:r>
            <a:r>
              <a:rPr lang="en-US" b="1" dirty="0">
                <a:solidFill>
                  <a:srgbClr val="073E87"/>
                </a:solidFill>
                <a:latin typeface="Arial" charset="0"/>
              </a:rPr>
              <a:t>“</a:t>
            </a:r>
            <a:r>
              <a:rPr lang="en-NZ" b="1" dirty="0">
                <a:solidFill>
                  <a:srgbClr val="073E87"/>
                </a:solidFill>
                <a:latin typeface="Arial" charset="0"/>
              </a:rPr>
              <a:t>lower</a:t>
            </a:r>
            <a:r>
              <a:rPr lang="en-US" b="1" dirty="0">
                <a:solidFill>
                  <a:srgbClr val="073E87"/>
                </a:solidFill>
                <a:latin typeface="Arial" charset="0"/>
              </a:rPr>
              <a:t>”</a:t>
            </a:r>
            <a:r>
              <a:rPr lang="en-NZ" b="1" dirty="0">
                <a:solidFill>
                  <a:srgbClr val="073E87"/>
                </a:solidFill>
                <a:latin typeface="Arial" charset="0"/>
              </a:rPr>
              <a:t> and </a:t>
            </a:r>
            <a:r>
              <a:rPr lang="en-US" b="1" dirty="0">
                <a:solidFill>
                  <a:srgbClr val="073E87"/>
                </a:solidFill>
                <a:latin typeface="Arial" charset="0"/>
              </a:rPr>
              <a:t>“</a:t>
            </a:r>
            <a:r>
              <a:rPr lang="en-NZ" b="1" dirty="0">
                <a:solidFill>
                  <a:srgbClr val="073E87"/>
                </a:solidFill>
                <a:latin typeface="Arial" charset="0"/>
              </a:rPr>
              <a:t>higher</a:t>
            </a:r>
            <a:r>
              <a:rPr lang="en-US" b="1" dirty="0">
                <a:solidFill>
                  <a:srgbClr val="073E87"/>
                </a:solidFill>
                <a:latin typeface="Arial" charset="0"/>
              </a:rPr>
              <a:t>”</a:t>
            </a:r>
            <a:r>
              <a:rPr lang="en-NZ" b="1" dirty="0">
                <a:solidFill>
                  <a:srgbClr val="073E87"/>
                </a:solidFill>
                <a:latin typeface="Arial" charset="0"/>
              </a:rPr>
              <a:t> mind.  The rational and causal consciousness.</a:t>
            </a:r>
          </a:p>
          <a:p>
            <a:pPr>
              <a:spcBef>
                <a:spcPts val="600"/>
              </a:spcBef>
              <a:buFont typeface="Arial" charset="0"/>
              <a:buChar char="•"/>
            </a:pPr>
            <a:r>
              <a:rPr lang="en-NZ" b="1" dirty="0">
                <a:solidFill>
                  <a:srgbClr val="073E87"/>
                </a:solidFill>
                <a:latin typeface="Arial" charset="0"/>
              </a:rPr>
              <a:t>When we place our energy or consciousness at any level it causes that level to vibrate more stongly.</a:t>
            </a:r>
          </a:p>
          <a:p>
            <a:pPr>
              <a:spcBef>
                <a:spcPts val="600"/>
              </a:spcBef>
              <a:buFont typeface="Arial" charset="0"/>
              <a:buChar char="•"/>
            </a:pPr>
            <a:r>
              <a:rPr lang="en-NZ" b="1" dirty="0">
                <a:solidFill>
                  <a:srgbClr val="073E87"/>
                </a:solidFill>
                <a:latin typeface="Arial" charset="0"/>
              </a:rPr>
              <a:t>If we keep our awareness at a particular level for long periods of time then this part of our consciousness will become stronger.</a:t>
            </a:r>
          </a:p>
        </p:txBody>
      </p:sp>
      <p:pic>
        <p:nvPicPr>
          <p:cNvPr id="4" name="Picture 3" descr="Theosophy_planes-3-low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1119" y="815771"/>
            <a:ext cx="2342084" cy="1084298"/>
          </a:xfrm>
          <a:prstGeom prst="rect">
            <a:avLst/>
          </a:prstGeom>
        </p:spPr>
      </p:pic>
    </p:spTree>
    <p:extLst>
      <p:ext uri="{BB962C8B-B14F-4D97-AF65-F5344CB8AC3E}">
        <p14:creationId xmlns:p14="http://schemas.microsoft.com/office/powerpoint/2010/main" val="29873954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0300" y="1045557"/>
            <a:ext cx="5268558" cy="525159"/>
          </a:xfrm>
        </p:spPr>
        <p:txBody>
          <a:bodyPr>
            <a:normAutofit fontScale="90000"/>
          </a:bodyPr>
          <a:lstStyle/>
          <a:p>
            <a:r>
              <a:rPr lang="en-US" dirty="0"/>
              <a:t>Managing Mental Stuff</a:t>
            </a:r>
          </a:p>
        </p:txBody>
      </p:sp>
      <p:sp>
        <p:nvSpPr>
          <p:cNvPr id="3" name="Content Placeholder 2"/>
          <p:cNvSpPr>
            <a:spLocks noGrp="1"/>
          </p:cNvSpPr>
          <p:nvPr>
            <p:ph idx="1"/>
          </p:nvPr>
        </p:nvSpPr>
        <p:spPr>
          <a:xfrm>
            <a:off x="409433" y="1570717"/>
            <a:ext cx="3679287" cy="2353076"/>
          </a:xfrm>
        </p:spPr>
        <p:txBody>
          <a:bodyPr>
            <a:normAutofit lnSpcReduction="10000"/>
          </a:bodyPr>
          <a:lstStyle/>
          <a:p>
            <a:pPr>
              <a:spcBef>
                <a:spcPts val="600"/>
              </a:spcBef>
            </a:pPr>
            <a:r>
              <a:rPr lang="en-NZ" b="1" dirty="0">
                <a:solidFill>
                  <a:srgbClr val="073E87"/>
                </a:solidFill>
                <a:latin typeface="Arial" charset="0"/>
              </a:rPr>
              <a:t>The higher up the levels we go the more subtle the energy vibrates.</a:t>
            </a:r>
          </a:p>
          <a:p>
            <a:pPr>
              <a:spcBef>
                <a:spcPts val="600"/>
              </a:spcBef>
              <a:buClrTx/>
            </a:pPr>
            <a:endParaRPr lang="en-NZ" b="1" dirty="0">
              <a:solidFill>
                <a:srgbClr val="073E87"/>
              </a:solidFill>
              <a:latin typeface="Arial" charset="0"/>
            </a:endParaRPr>
          </a:p>
          <a:p>
            <a:pPr>
              <a:spcBef>
                <a:spcPts val="600"/>
              </a:spcBef>
            </a:pPr>
            <a:r>
              <a:rPr lang="en-NZ" b="1" dirty="0">
                <a:solidFill>
                  <a:srgbClr val="073E87"/>
                </a:solidFill>
                <a:latin typeface="Arial" charset="0"/>
              </a:rPr>
              <a:t>The more refined our feelings and throughs, the higher they will vibrate in our energy fields.</a:t>
            </a:r>
          </a:p>
          <a:p>
            <a:endParaRPr lang="en-US" dirty="0"/>
          </a:p>
        </p:txBody>
      </p:sp>
      <p:pic>
        <p:nvPicPr>
          <p:cNvPr id="4" name="Picture 3"/>
          <p:cNvPicPr>
            <a:picLocks noChangeAspect="1"/>
          </p:cNvPicPr>
          <p:nvPr/>
        </p:nvPicPr>
        <p:blipFill>
          <a:blip r:embed="rId2"/>
          <a:stretch>
            <a:fillRect/>
          </a:stretch>
        </p:blipFill>
        <p:spPr>
          <a:xfrm>
            <a:off x="4088720" y="1755613"/>
            <a:ext cx="2371725" cy="1975073"/>
          </a:xfrm>
          <a:prstGeom prst="rect">
            <a:avLst/>
          </a:prstGeom>
        </p:spPr>
      </p:pic>
    </p:spTree>
    <p:extLst>
      <p:ext uri="{BB962C8B-B14F-4D97-AF65-F5344CB8AC3E}">
        <p14:creationId xmlns:p14="http://schemas.microsoft.com/office/powerpoint/2010/main" val="17308319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667" y="1009449"/>
            <a:ext cx="5455039" cy="423099"/>
          </a:xfrm>
        </p:spPr>
        <p:txBody>
          <a:bodyPr>
            <a:normAutofit fontScale="90000"/>
          </a:bodyPr>
          <a:lstStyle/>
          <a:p>
            <a:r>
              <a:rPr lang="en-US" dirty="0"/>
              <a:t>Causal Consciousness</a:t>
            </a:r>
          </a:p>
        </p:txBody>
      </p:sp>
      <p:sp>
        <p:nvSpPr>
          <p:cNvPr id="3" name="Content Placeholder 2"/>
          <p:cNvSpPr>
            <a:spLocks noGrp="1"/>
          </p:cNvSpPr>
          <p:nvPr>
            <p:ph idx="1"/>
          </p:nvPr>
        </p:nvSpPr>
        <p:spPr>
          <a:xfrm>
            <a:off x="420667" y="1432548"/>
            <a:ext cx="3957758" cy="2744283"/>
          </a:xfrm>
        </p:spPr>
        <p:txBody>
          <a:bodyPr>
            <a:normAutofit fontScale="92500" lnSpcReduction="20000"/>
          </a:bodyPr>
          <a:lstStyle/>
          <a:p>
            <a:pPr>
              <a:spcBef>
                <a:spcPts val="600"/>
              </a:spcBef>
            </a:pPr>
            <a:r>
              <a:rPr lang="en-US" b="1" dirty="0">
                <a:solidFill>
                  <a:srgbClr val="073E87"/>
                </a:solidFill>
                <a:latin typeface="Arial" charset="0"/>
              </a:rPr>
              <a:t>Is our soul.</a:t>
            </a:r>
          </a:p>
          <a:p>
            <a:pPr>
              <a:spcBef>
                <a:spcPts val="600"/>
              </a:spcBef>
            </a:pPr>
            <a:r>
              <a:rPr lang="en-US" b="1" dirty="0">
                <a:solidFill>
                  <a:srgbClr val="073E87"/>
                </a:solidFill>
                <a:latin typeface="Arial" charset="0"/>
              </a:rPr>
              <a:t>Is from where our series of personalities expresses itself.</a:t>
            </a:r>
          </a:p>
          <a:p>
            <a:pPr>
              <a:spcBef>
                <a:spcPts val="600"/>
              </a:spcBef>
            </a:pPr>
            <a:r>
              <a:rPr lang="en-US" b="1" dirty="0">
                <a:solidFill>
                  <a:srgbClr val="073E87"/>
                </a:solidFill>
                <a:latin typeface="Arial" charset="0"/>
              </a:rPr>
              <a:t>Expresses abstract of universal thought.</a:t>
            </a:r>
          </a:p>
          <a:p>
            <a:pPr>
              <a:spcBef>
                <a:spcPts val="600"/>
              </a:spcBef>
            </a:pPr>
            <a:r>
              <a:rPr lang="en-US" b="1" dirty="0">
                <a:solidFill>
                  <a:srgbClr val="073E87"/>
                </a:solidFill>
                <a:latin typeface="Arial" charset="0"/>
              </a:rPr>
              <a:t>At the beginning of our evolution is </a:t>
            </a:r>
            <a:r>
              <a:rPr lang="en-US" b="1" dirty="0" err="1">
                <a:solidFill>
                  <a:srgbClr val="073E87"/>
                </a:solidFill>
                <a:latin typeface="Arial" charset="0"/>
              </a:rPr>
              <a:t>colourless</a:t>
            </a:r>
            <a:r>
              <a:rPr lang="en-US" b="1" dirty="0">
                <a:solidFill>
                  <a:srgbClr val="073E87"/>
                </a:solidFill>
                <a:latin typeface="Arial" charset="0"/>
              </a:rPr>
              <a:t> and as we evolve it glows and shines with love and wisdom.</a:t>
            </a:r>
          </a:p>
          <a:p>
            <a:pPr>
              <a:spcBef>
                <a:spcPts val="600"/>
              </a:spcBef>
            </a:pPr>
            <a:r>
              <a:rPr lang="en-US" b="1" dirty="0">
                <a:solidFill>
                  <a:srgbClr val="073E87"/>
                </a:solidFill>
                <a:latin typeface="Arial" charset="0"/>
              </a:rPr>
              <a:t>It serves life after life preserving the fruits of every lifetime.</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02551" y="1717424"/>
            <a:ext cx="2057400" cy="1994552"/>
          </a:xfrm>
          <a:prstGeom prst="rect">
            <a:avLst/>
          </a:prstGeom>
        </p:spPr>
      </p:pic>
    </p:spTree>
    <p:extLst>
      <p:ext uri="{BB962C8B-B14F-4D97-AF65-F5344CB8AC3E}">
        <p14:creationId xmlns:p14="http://schemas.microsoft.com/office/powerpoint/2010/main" val="262288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uddha-Wallpapers-Widescreen-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4099" y="1041458"/>
            <a:ext cx="3130765" cy="3095820"/>
          </a:xfrm>
          <a:prstGeom prst="rect">
            <a:avLst/>
          </a:prstGeom>
        </p:spPr>
      </p:pic>
    </p:spTree>
    <p:extLst>
      <p:ext uri="{BB962C8B-B14F-4D97-AF65-F5344CB8AC3E}">
        <p14:creationId xmlns:p14="http://schemas.microsoft.com/office/powerpoint/2010/main" val="4140925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428D4-9F0D-8A4C-93DB-3079609513B7}"/>
              </a:ext>
            </a:extLst>
          </p:cNvPr>
          <p:cNvSpPr>
            <a:spLocks noGrp="1"/>
          </p:cNvSpPr>
          <p:nvPr>
            <p:ph type="title"/>
          </p:nvPr>
        </p:nvSpPr>
        <p:spPr>
          <a:xfrm>
            <a:off x="782620" y="1062182"/>
            <a:ext cx="5268558" cy="497562"/>
          </a:xfrm>
        </p:spPr>
        <p:txBody>
          <a:bodyPr>
            <a:normAutofit fontScale="90000"/>
          </a:bodyPr>
          <a:lstStyle/>
          <a:p>
            <a:r>
              <a:rPr lang="en-US" dirty="0"/>
              <a:t>Who Are We?</a:t>
            </a:r>
          </a:p>
        </p:txBody>
      </p:sp>
      <p:sp>
        <p:nvSpPr>
          <p:cNvPr id="3" name="Content Placeholder 2">
            <a:extLst>
              <a:ext uri="{FF2B5EF4-FFF2-40B4-BE49-F238E27FC236}">
                <a16:creationId xmlns:a16="http://schemas.microsoft.com/office/drawing/2014/main" id="{731821CB-0108-E149-ABB1-B2EC61D1AF9B}"/>
              </a:ext>
            </a:extLst>
          </p:cNvPr>
          <p:cNvSpPr>
            <a:spLocks noGrp="1"/>
          </p:cNvSpPr>
          <p:nvPr>
            <p:ph idx="1"/>
          </p:nvPr>
        </p:nvSpPr>
        <p:spPr>
          <a:xfrm>
            <a:off x="782620" y="1682467"/>
            <a:ext cx="3252772" cy="2241326"/>
          </a:xfrm>
        </p:spPr>
        <p:txBody>
          <a:bodyPr/>
          <a:lstStyle/>
          <a:p>
            <a:r>
              <a:rPr lang="en-US" dirty="0"/>
              <a:t>We are self-aware beings (self-conscious)</a:t>
            </a:r>
          </a:p>
          <a:p>
            <a:r>
              <a:rPr lang="en-US" dirty="0"/>
              <a:t>We are multi-dimensional </a:t>
            </a:r>
          </a:p>
          <a:p>
            <a:r>
              <a:rPr lang="en-US" dirty="0"/>
              <a:t>Goal is to understand how awareness works</a:t>
            </a:r>
          </a:p>
          <a:p>
            <a:r>
              <a:rPr lang="en-US" dirty="0"/>
              <a:t>Then we are able to expand our reality</a:t>
            </a:r>
          </a:p>
          <a:p>
            <a:endParaRPr lang="en-US" dirty="0"/>
          </a:p>
        </p:txBody>
      </p:sp>
      <p:pic>
        <p:nvPicPr>
          <p:cNvPr id="4" name="Picture 3">
            <a:extLst>
              <a:ext uri="{FF2B5EF4-FFF2-40B4-BE49-F238E27FC236}">
                <a16:creationId xmlns:a16="http://schemas.microsoft.com/office/drawing/2014/main" id="{FB0FF3ED-E46F-D341-AEF7-FAF78D7495AD}"/>
              </a:ext>
            </a:extLst>
          </p:cNvPr>
          <p:cNvPicPr>
            <a:picLocks noChangeAspect="1"/>
          </p:cNvPicPr>
          <p:nvPr/>
        </p:nvPicPr>
        <p:blipFill>
          <a:blip r:embed="rId2"/>
          <a:stretch>
            <a:fillRect/>
          </a:stretch>
        </p:blipFill>
        <p:spPr>
          <a:xfrm>
            <a:off x="4035392" y="1559744"/>
            <a:ext cx="2383769" cy="2122370"/>
          </a:xfrm>
          <a:prstGeom prst="rect">
            <a:avLst/>
          </a:prstGeom>
        </p:spPr>
      </p:pic>
    </p:spTree>
    <p:extLst>
      <p:ext uri="{BB962C8B-B14F-4D97-AF65-F5344CB8AC3E}">
        <p14:creationId xmlns:p14="http://schemas.microsoft.com/office/powerpoint/2010/main" val="2177575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2618" y="978722"/>
            <a:ext cx="5268558" cy="544599"/>
          </a:xfrm>
        </p:spPr>
        <p:txBody>
          <a:bodyPr>
            <a:normAutofit fontScale="90000"/>
          </a:bodyPr>
          <a:lstStyle/>
          <a:p>
            <a:r>
              <a:rPr lang="en-US" dirty="0"/>
              <a:t>Our Divine Nature</a:t>
            </a:r>
          </a:p>
        </p:txBody>
      </p:sp>
      <p:sp>
        <p:nvSpPr>
          <p:cNvPr id="3" name="Content Placeholder 2"/>
          <p:cNvSpPr>
            <a:spLocks noGrp="1"/>
          </p:cNvSpPr>
          <p:nvPr>
            <p:ph idx="1"/>
          </p:nvPr>
        </p:nvSpPr>
        <p:spPr>
          <a:xfrm>
            <a:off x="782620" y="1628752"/>
            <a:ext cx="5392296" cy="2564788"/>
          </a:xfrm>
        </p:spPr>
        <p:txBody>
          <a:bodyPr>
            <a:normAutofit/>
          </a:bodyPr>
          <a:lstStyle/>
          <a:p>
            <a:pPr>
              <a:spcBef>
                <a:spcPts val="600"/>
              </a:spcBef>
              <a:buSzPct val="45000"/>
              <a:buFont typeface="Wingdings" charset="0"/>
              <a:buChar char=""/>
            </a:pPr>
            <a:r>
              <a:rPr lang="en-US" dirty="0">
                <a:solidFill>
                  <a:srgbClr val="073E87"/>
                </a:solidFill>
                <a:latin typeface="Arial" charset="0"/>
              </a:rPr>
              <a:t>We think of ourselves as a physical being or a personality.</a:t>
            </a:r>
          </a:p>
          <a:p>
            <a:pPr>
              <a:spcBef>
                <a:spcPts val="600"/>
              </a:spcBef>
              <a:buSzPct val="45000"/>
              <a:buFont typeface="Wingdings" charset="0"/>
              <a:buChar char=""/>
            </a:pPr>
            <a:r>
              <a:rPr lang="en-US" dirty="0">
                <a:solidFill>
                  <a:srgbClr val="073E87"/>
                </a:solidFill>
                <a:latin typeface="Arial" charset="0"/>
              </a:rPr>
              <a:t>Theosophy suggests we are a spiritual being.</a:t>
            </a:r>
          </a:p>
          <a:p>
            <a:pPr>
              <a:spcBef>
                <a:spcPts val="600"/>
              </a:spcBef>
              <a:buSzPct val="45000"/>
              <a:buFont typeface="Wingdings" charset="0"/>
              <a:buChar char=""/>
            </a:pPr>
            <a:r>
              <a:rPr lang="en-US" dirty="0">
                <a:solidFill>
                  <a:srgbClr val="073E87"/>
                </a:solidFill>
                <a:latin typeface="Arial" charset="0"/>
              </a:rPr>
              <a:t>Our body is simply an interface between the spirit and the environment we live.</a:t>
            </a:r>
          </a:p>
          <a:p>
            <a:pPr>
              <a:spcBef>
                <a:spcPts val="600"/>
              </a:spcBef>
              <a:buSzPct val="45000"/>
              <a:buFont typeface="Wingdings" charset="0"/>
              <a:buChar char=""/>
            </a:pPr>
            <a:r>
              <a:rPr lang="en-US" dirty="0">
                <a:solidFill>
                  <a:srgbClr val="073E87"/>
                </a:solidFill>
                <a:latin typeface="Arial" charset="0"/>
              </a:rPr>
              <a:t>We live in environments of vital energy, feelings, thoughts and intuition.</a:t>
            </a:r>
          </a:p>
          <a:p>
            <a:endParaRPr lang="en-US" dirty="0"/>
          </a:p>
        </p:txBody>
      </p:sp>
    </p:spTree>
    <p:extLst>
      <p:ext uri="{BB962C8B-B14F-4D97-AF65-F5344CB8AC3E}">
        <p14:creationId xmlns:p14="http://schemas.microsoft.com/office/powerpoint/2010/main" val="18891065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593" y="947775"/>
            <a:ext cx="5268558" cy="379359"/>
          </a:xfrm>
        </p:spPr>
        <p:txBody>
          <a:bodyPr>
            <a:normAutofit fontScale="90000"/>
          </a:bodyPr>
          <a:lstStyle/>
          <a:p>
            <a:r>
              <a:rPr lang="en-US" dirty="0"/>
              <a:t>Nature of Perception</a:t>
            </a:r>
          </a:p>
        </p:txBody>
      </p:sp>
      <p:sp>
        <p:nvSpPr>
          <p:cNvPr id="3" name="Content Placeholder 2"/>
          <p:cNvSpPr>
            <a:spLocks noGrp="1"/>
          </p:cNvSpPr>
          <p:nvPr>
            <p:ph idx="1"/>
          </p:nvPr>
        </p:nvSpPr>
        <p:spPr>
          <a:xfrm>
            <a:off x="471593" y="1478373"/>
            <a:ext cx="3996764" cy="2715167"/>
          </a:xfrm>
        </p:spPr>
        <p:txBody>
          <a:bodyPr>
            <a:normAutofit fontScale="85000" lnSpcReduction="20000"/>
          </a:bodyPr>
          <a:lstStyle/>
          <a:p>
            <a:pPr>
              <a:spcBef>
                <a:spcPts val="600"/>
              </a:spcBef>
              <a:buClrTx/>
              <a:buNone/>
            </a:pPr>
            <a:r>
              <a:rPr lang="en-NZ" sz="2400" b="1" dirty="0">
                <a:solidFill>
                  <a:srgbClr val="073E87"/>
                </a:solidFill>
                <a:latin typeface="Arial" charset="0"/>
              </a:rPr>
              <a:t>  </a:t>
            </a:r>
            <a:r>
              <a:rPr lang="en-NZ" sz="2400" dirty="0">
                <a:solidFill>
                  <a:srgbClr val="073E87"/>
                </a:solidFill>
                <a:latin typeface="Arial" charset="0"/>
              </a:rPr>
              <a:t>Our interface with the energy fields around us has two main functions:</a:t>
            </a:r>
          </a:p>
          <a:p>
            <a:pPr lvl="1">
              <a:spcBef>
                <a:spcPts val="525"/>
              </a:spcBef>
              <a:buFont typeface="Times New Roman" charset="0"/>
              <a:buAutoNum type="arabicPeriod"/>
            </a:pPr>
            <a:r>
              <a:rPr lang="en-NZ" sz="2100" dirty="0">
                <a:solidFill>
                  <a:srgbClr val="073E87"/>
                </a:solidFill>
                <a:latin typeface="Arial" charset="0"/>
              </a:rPr>
              <a:t>It is the channel through which we experience and influence the environment.</a:t>
            </a:r>
          </a:p>
          <a:p>
            <a:pPr lvl="1">
              <a:spcBef>
                <a:spcPts val="525"/>
              </a:spcBef>
              <a:buFont typeface="Times New Roman" charset="0"/>
              <a:buAutoNum type="arabicPeriod"/>
            </a:pPr>
            <a:r>
              <a:rPr lang="en-NZ" sz="2100" dirty="0">
                <a:solidFill>
                  <a:srgbClr val="073E87"/>
                </a:solidFill>
                <a:latin typeface="Arial" charset="0"/>
              </a:rPr>
              <a:t>Our interface with the environment also limites or filters how much we can experience or respond with it.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5880" y="1653118"/>
            <a:ext cx="1722393" cy="2049221"/>
          </a:xfrm>
          <a:prstGeom prst="rect">
            <a:avLst/>
          </a:prstGeom>
        </p:spPr>
      </p:pic>
    </p:spTree>
    <p:extLst>
      <p:ext uri="{BB962C8B-B14F-4D97-AF65-F5344CB8AC3E}">
        <p14:creationId xmlns:p14="http://schemas.microsoft.com/office/powerpoint/2010/main" val="3362275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2618" y="893228"/>
            <a:ext cx="5268558" cy="481140"/>
          </a:xfrm>
        </p:spPr>
        <p:txBody>
          <a:bodyPr>
            <a:normAutofit fontScale="90000"/>
          </a:bodyPr>
          <a:lstStyle/>
          <a:p>
            <a:r>
              <a:rPr lang="en-US" dirty="0"/>
              <a:t>Limitations</a:t>
            </a:r>
          </a:p>
        </p:txBody>
      </p:sp>
      <p:sp>
        <p:nvSpPr>
          <p:cNvPr id="3" name="Content Placeholder 2"/>
          <p:cNvSpPr>
            <a:spLocks noGrp="1"/>
          </p:cNvSpPr>
          <p:nvPr>
            <p:ph idx="1"/>
          </p:nvPr>
        </p:nvSpPr>
        <p:spPr>
          <a:xfrm>
            <a:off x="514982" y="1486728"/>
            <a:ext cx="3281765" cy="2673394"/>
          </a:xfrm>
        </p:spPr>
        <p:txBody>
          <a:bodyPr>
            <a:normAutofit/>
          </a:bodyPr>
          <a:lstStyle/>
          <a:p>
            <a:pPr>
              <a:spcBef>
                <a:spcPts val="600"/>
              </a:spcBef>
              <a:buFont typeface="Arial" charset="0"/>
              <a:buChar char="•"/>
            </a:pPr>
            <a:r>
              <a:rPr lang="en-NZ" dirty="0">
                <a:solidFill>
                  <a:srgbClr val="073E87"/>
                </a:solidFill>
                <a:latin typeface="Arial" charset="0"/>
              </a:rPr>
              <a:t>Limitations are our challenges</a:t>
            </a:r>
          </a:p>
          <a:p>
            <a:pPr>
              <a:spcBef>
                <a:spcPts val="600"/>
              </a:spcBef>
              <a:buFont typeface="Arial" charset="0"/>
              <a:buChar char="•"/>
            </a:pPr>
            <a:r>
              <a:rPr lang="en-NZ" dirty="0">
                <a:solidFill>
                  <a:srgbClr val="073E87"/>
                </a:solidFill>
                <a:latin typeface="Arial" charset="0"/>
              </a:rPr>
              <a:t>Limitation forces us to develop our awareness</a:t>
            </a:r>
          </a:p>
          <a:p>
            <a:pPr>
              <a:spcBef>
                <a:spcPts val="600"/>
              </a:spcBef>
              <a:buFont typeface="Arial" charset="0"/>
              <a:buChar char="•"/>
            </a:pPr>
            <a:r>
              <a:rPr lang="en-NZ" dirty="0">
                <a:solidFill>
                  <a:srgbClr val="073E87"/>
                </a:solidFill>
                <a:latin typeface="Arial" charset="0"/>
              </a:rPr>
              <a:t>It is the tool of the spirit to develop awareness of itself</a:t>
            </a:r>
          </a:p>
          <a:p>
            <a:endParaRPr lang="en-US" dirty="0"/>
          </a:p>
        </p:txBody>
      </p:sp>
      <p:pic>
        <p:nvPicPr>
          <p:cNvPr id="4" name="Picture 3"/>
          <p:cNvPicPr>
            <a:picLocks noChangeAspect="1"/>
          </p:cNvPicPr>
          <p:nvPr/>
        </p:nvPicPr>
        <p:blipFill>
          <a:blip r:embed="rId2"/>
          <a:stretch>
            <a:fillRect/>
          </a:stretch>
        </p:blipFill>
        <p:spPr>
          <a:xfrm>
            <a:off x="3716726" y="1867372"/>
            <a:ext cx="2739204" cy="1609763"/>
          </a:xfrm>
          <a:prstGeom prst="rect">
            <a:avLst/>
          </a:prstGeom>
        </p:spPr>
      </p:pic>
    </p:spTree>
    <p:extLst>
      <p:ext uri="{BB962C8B-B14F-4D97-AF65-F5344CB8AC3E}">
        <p14:creationId xmlns:p14="http://schemas.microsoft.com/office/powerpoint/2010/main" val="21892781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131" y="800238"/>
            <a:ext cx="5268558" cy="412730"/>
          </a:xfrm>
        </p:spPr>
        <p:txBody>
          <a:bodyPr>
            <a:normAutofit/>
          </a:bodyPr>
          <a:lstStyle/>
          <a:p>
            <a:r>
              <a:rPr lang="en-US" sz="2100" dirty="0"/>
              <a:t>Our Seven Energy Fields</a:t>
            </a:r>
          </a:p>
        </p:txBody>
      </p:sp>
      <p:sp>
        <p:nvSpPr>
          <p:cNvPr id="3" name="Content Placeholder 2"/>
          <p:cNvSpPr>
            <a:spLocks noGrp="1"/>
          </p:cNvSpPr>
          <p:nvPr>
            <p:ph idx="1"/>
          </p:nvPr>
        </p:nvSpPr>
        <p:spPr>
          <a:xfrm>
            <a:off x="2518418" y="1358524"/>
            <a:ext cx="4048232" cy="2901851"/>
          </a:xfrm>
        </p:spPr>
        <p:txBody>
          <a:bodyPr>
            <a:normAutofit fontScale="92500"/>
          </a:bodyPr>
          <a:lstStyle/>
          <a:p>
            <a:pPr>
              <a:lnSpc>
                <a:spcPct val="90000"/>
              </a:lnSpc>
              <a:spcBef>
                <a:spcPts val="450"/>
              </a:spcBef>
              <a:spcAft>
                <a:spcPts val="900"/>
              </a:spcAft>
              <a:buFont typeface="Arial" charset="0"/>
              <a:buChar char="•"/>
            </a:pPr>
            <a:r>
              <a:rPr lang="en-NZ" b="1" dirty="0">
                <a:solidFill>
                  <a:srgbClr val="073E87"/>
                </a:solidFill>
                <a:latin typeface="Arial" charset="0"/>
              </a:rPr>
              <a:t>The Ageless Wisdom teaches  there are 7 interpenetrating planes of matter (fields of energy)</a:t>
            </a:r>
          </a:p>
          <a:p>
            <a:pPr lvl="1">
              <a:lnSpc>
                <a:spcPct val="90000"/>
              </a:lnSpc>
              <a:spcBef>
                <a:spcPts val="450"/>
              </a:spcBef>
            </a:pPr>
            <a:r>
              <a:rPr lang="en-NZ" sz="1500" b="1" dirty="0">
                <a:solidFill>
                  <a:srgbClr val="073E87"/>
                </a:solidFill>
                <a:latin typeface="Arial" charset="0"/>
              </a:rPr>
              <a:t>3 are associated with our personality.</a:t>
            </a:r>
          </a:p>
          <a:p>
            <a:pPr lvl="2">
              <a:lnSpc>
                <a:spcPct val="90000"/>
              </a:lnSpc>
              <a:spcBef>
                <a:spcPts val="450"/>
              </a:spcBef>
            </a:pPr>
            <a:r>
              <a:rPr lang="en-NZ" sz="1200" b="1" dirty="0">
                <a:solidFill>
                  <a:srgbClr val="073E87"/>
                </a:solidFill>
                <a:latin typeface="Arial" charset="0"/>
              </a:rPr>
              <a:t>Physical, Emotional and Mental </a:t>
            </a:r>
          </a:p>
          <a:p>
            <a:pPr marL="514350" lvl="2" indent="0">
              <a:lnSpc>
                <a:spcPct val="90000"/>
              </a:lnSpc>
              <a:spcBef>
                <a:spcPts val="450"/>
              </a:spcBef>
              <a:buNone/>
            </a:pPr>
            <a:r>
              <a:rPr lang="en-NZ" sz="1200" b="1" dirty="0">
                <a:solidFill>
                  <a:srgbClr val="073E87"/>
                </a:solidFill>
                <a:latin typeface="Arial" charset="0"/>
              </a:rPr>
              <a:t> </a:t>
            </a:r>
          </a:p>
          <a:p>
            <a:pPr lvl="1">
              <a:lnSpc>
                <a:spcPct val="90000"/>
              </a:lnSpc>
              <a:spcBef>
                <a:spcPts val="525"/>
              </a:spcBef>
            </a:pPr>
            <a:r>
              <a:rPr lang="en-NZ" sz="1500" b="1" dirty="0">
                <a:solidFill>
                  <a:srgbClr val="073E87"/>
                </a:solidFill>
                <a:latin typeface="Arial" charset="0"/>
              </a:rPr>
              <a:t>Physical has two sub-fields</a:t>
            </a:r>
          </a:p>
          <a:p>
            <a:pPr lvl="2">
              <a:lnSpc>
                <a:spcPct val="90000"/>
              </a:lnSpc>
              <a:spcBef>
                <a:spcPts val="450"/>
              </a:spcBef>
            </a:pPr>
            <a:r>
              <a:rPr lang="en-NZ" sz="1200" b="1" dirty="0">
                <a:solidFill>
                  <a:srgbClr val="073E87"/>
                </a:solidFill>
                <a:latin typeface="Arial" charset="0"/>
              </a:rPr>
              <a:t> Dense physical and Etheric</a:t>
            </a:r>
          </a:p>
          <a:p>
            <a:pPr lvl="2">
              <a:lnSpc>
                <a:spcPct val="90000"/>
              </a:lnSpc>
              <a:spcBef>
                <a:spcPts val="450"/>
              </a:spcBef>
            </a:pPr>
            <a:endParaRPr lang="en-NZ" sz="1200" b="1" dirty="0">
              <a:solidFill>
                <a:srgbClr val="073E87"/>
              </a:solidFill>
              <a:latin typeface="Arial" charset="0"/>
            </a:endParaRPr>
          </a:p>
          <a:p>
            <a:pPr lvl="1">
              <a:lnSpc>
                <a:spcPct val="90000"/>
              </a:lnSpc>
              <a:spcBef>
                <a:spcPts val="525"/>
              </a:spcBef>
            </a:pPr>
            <a:r>
              <a:rPr lang="en-NZ" sz="1500" b="1" dirty="0">
                <a:solidFill>
                  <a:srgbClr val="073E87"/>
                </a:solidFill>
                <a:latin typeface="Arial" charset="0"/>
              </a:rPr>
              <a:t>Mental has two sub-divisions</a:t>
            </a:r>
          </a:p>
          <a:p>
            <a:pPr lvl="2">
              <a:lnSpc>
                <a:spcPct val="90000"/>
              </a:lnSpc>
              <a:spcBef>
                <a:spcPts val="450"/>
              </a:spcBef>
            </a:pPr>
            <a:r>
              <a:rPr lang="en-NZ" sz="1200" b="1" dirty="0">
                <a:solidFill>
                  <a:srgbClr val="073E87"/>
                </a:solidFill>
                <a:latin typeface="Arial" charset="0"/>
              </a:rPr>
              <a:t>Lower and Higher  (rational and causal mind).</a:t>
            </a:r>
          </a:p>
          <a:p>
            <a:endParaRPr lang="en-US" dirty="0"/>
          </a:p>
        </p:txBody>
      </p:sp>
      <p:pic>
        <p:nvPicPr>
          <p:cNvPr id="4" name="Picture 3" descr="leadbeater-levels.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018" y="1358523"/>
            <a:ext cx="2424979" cy="3047407"/>
          </a:xfrm>
          <a:prstGeom prst="rect">
            <a:avLst/>
          </a:prstGeom>
        </p:spPr>
      </p:pic>
    </p:spTree>
    <p:extLst>
      <p:ext uri="{BB962C8B-B14F-4D97-AF65-F5344CB8AC3E}">
        <p14:creationId xmlns:p14="http://schemas.microsoft.com/office/powerpoint/2010/main" val="33437316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ity Star - white.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53371" y="1125636"/>
            <a:ext cx="3304630" cy="3160444"/>
          </a:xfrm>
          <a:prstGeom prst="rect">
            <a:avLst/>
          </a:prstGeom>
        </p:spPr>
      </p:pic>
      <p:sp>
        <p:nvSpPr>
          <p:cNvPr id="4" name="TextBox 3"/>
          <p:cNvSpPr txBox="1"/>
          <p:nvPr/>
        </p:nvSpPr>
        <p:spPr>
          <a:xfrm>
            <a:off x="443819" y="749048"/>
            <a:ext cx="4087979" cy="323165"/>
          </a:xfrm>
          <a:prstGeom prst="rect">
            <a:avLst/>
          </a:prstGeom>
          <a:solidFill>
            <a:schemeClr val="bg1"/>
          </a:solidFill>
        </p:spPr>
        <p:txBody>
          <a:bodyPr wrap="none" rtlCol="0">
            <a:spAutoFit/>
          </a:bodyPr>
          <a:lstStyle/>
          <a:p>
            <a:r>
              <a:rPr lang="en-US" sz="1500" b="1" dirty="0">
                <a:solidFill>
                  <a:schemeClr val="tx2">
                    <a:lumMod val="60000"/>
                    <a:lumOff val="40000"/>
                  </a:schemeClr>
                </a:solidFill>
              </a:rPr>
              <a:t>Consciousness at different layers of reality</a:t>
            </a:r>
          </a:p>
        </p:txBody>
      </p:sp>
      <p:sp>
        <p:nvSpPr>
          <p:cNvPr id="5" name="TextBox 4"/>
          <p:cNvSpPr txBox="1"/>
          <p:nvPr/>
        </p:nvSpPr>
        <p:spPr>
          <a:xfrm>
            <a:off x="443819" y="1125636"/>
            <a:ext cx="3993096" cy="2862322"/>
          </a:xfrm>
          <a:prstGeom prst="rect">
            <a:avLst/>
          </a:prstGeom>
          <a:noFill/>
        </p:spPr>
        <p:txBody>
          <a:bodyPr wrap="square" rtlCol="0">
            <a:spAutoFit/>
          </a:bodyPr>
          <a:lstStyle/>
          <a:p>
            <a:r>
              <a:rPr lang="en-US" sz="1500" dirty="0"/>
              <a:t>Each ring represents a different grade of matter/awareness.</a:t>
            </a:r>
          </a:p>
          <a:p>
            <a:endParaRPr lang="en-US" sz="1500" dirty="0"/>
          </a:p>
          <a:p>
            <a:r>
              <a:rPr lang="en-US" sz="1500" dirty="0"/>
              <a:t>Each ray is a personality.</a:t>
            </a:r>
          </a:p>
          <a:p>
            <a:endParaRPr lang="en-US" sz="1500" dirty="0"/>
          </a:p>
          <a:p>
            <a:r>
              <a:rPr lang="en-US" sz="1500" dirty="0"/>
              <a:t>Outwardly we see separation while </a:t>
            </a:r>
          </a:p>
          <a:p>
            <a:r>
              <a:rPr lang="en-US" sz="1500" dirty="0"/>
              <a:t>inwardly we see connection.</a:t>
            </a:r>
          </a:p>
          <a:p>
            <a:endParaRPr lang="en-US" sz="1500" dirty="0"/>
          </a:p>
          <a:p>
            <a:r>
              <a:rPr lang="en-US" sz="1500" dirty="0"/>
              <a:t>The further toward the center the </a:t>
            </a:r>
          </a:p>
          <a:p>
            <a:r>
              <a:rPr lang="en-US" sz="1500" dirty="0"/>
              <a:t>less separate our awareness is.</a:t>
            </a:r>
          </a:p>
          <a:p>
            <a:endParaRPr lang="en-US" sz="1500" dirty="0"/>
          </a:p>
          <a:p>
            <a:r>
              <a:rPr lang="en-US" sz="1500" dirty="0"/>
              <a:t>Unity is establish on the Inner rings.</a:t>
            </a:r>
          </a:p>
        </p:txBody>
      </p:sp>
    </p:spTree>
    <p:extLst>
      <p:ext uri="{BB962C8B-B14F-4D97-AF65-F5344CB8AC3E}">
        <p14:creationId xmlns:p14="http://schemas.microsoft.com/office/powerpoint/2010/main" val="27435518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evels of Consciousness.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764382"/>
            <a:ext cx="6858000" cy="3736181"/>
          </a:xfrm>
          <a:prstGeom prst="rect">
            <a:avLst/>
          </a:prstGeom>
        </p:spPr>
      </p:pic>
      <p:pic>
        <p:nvPicPr>
          <p:cNvPr id="4" name="Picture 3" descr="Unity Star - white.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3010" y="996667"/>
            <a:ext cx="3725903" cy="3558941"/>
          </a:xfrm>
          <a:prstGeom prst="rect">
            <a:avLst/>
          </a:prstGeom>
        </p:spPr>
      </p:pic>
    </p:spTree>
    <p:extLst>
      <p:ext uri="{BB962C8B-B14F-4D97-AF65-F5344CB8AC3E}">
        <p14:creationId xmlns:p14="http://schemas.microsoft.com/office/powerpoint/2010/main" val="11924803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79817" y="919679"/>
            <a:ext cx="5268558" cy="500859"/>
          </a:xfrm>
        </p:spPr>
        <p:txBody>
          <a:bodyPr>
            <a:normAutofit fontScale="90000"/>
          </a:bodyPr>
          <a:lstStyle/>
          <a:p>
            <a:r>
              <a:rPr lang="en-US" dirty="0"/>
              <a:t>Energy Fields</a:t>
            </a:r>
          </a:p>
        </p:txBody>
      </p:sp>
      <p:pic>
        <p:nvPicPr>
          <p:cNvPr id="7" name="Content Placeholder 6" descr="G-GongTreeC.png"/>
          <p:cNvPicPr>
            <a:picLocks noGrp="1" noChangeAspect="1"/>
          </p:cNvPicPr>
          <p:nvPr>
            <p:ph sz="quarter" idx="13"/>
          </p:nvPr>
        </p:nvPicPr>
        <p:blipFill>
          <a:blip r:embed="rId2">
            <a:extLst>
              <a:ext uri="{28A0092B-C50C-407E-A947-70E740481C1C}">
                <a14:useLocalDpi xmlns:a14="http://schemas.microsoft.com/office/drawing/2010/main" val="0"/>
              </a:ext>
            </a:extLst>
          </a:blip>
          <a:srcRect l="-23073" r="-23073"/>
          <a:stretch>
            <a:fillRect/>
          </a:stretch>
        </p:blipFill>
        <p:spPr>
          <a:xfrm>
            <a:off x="291549" y="1503224"/>
            <a:ext cx="3192219" cy="2840694"/>
          </a:xfrm>
        </p:spPr>
      </p:pic>
      <p:pic>
        <p:nvPicPr>
          <p:cNvPr id="8" name="Content Placeholder 7" descr="planes.gif"/>
          <p:cNvPicPr>
            <a:picLocks noGrp="1" noChangeAspect="1"/>
          </p:cNvPicPr>
          <p:nvPr>
            <p:ph sz="quarter" idx="14"/>
          </p:nvPr>
        </p:nvPicPr>
        <p:blipFill>
          <a:blip r:embed="rId3">
            <a:extLst>
              <a:ext uri="{28A0092B-C50C-407E-A947-70E740481C1C}">
                <a14:useLocalDpi xmlns:a14="http://schemas.microsoft.com/office/drawing/2010/main" val="0"/>
              </a:ext>
            </a:extLst>
          </a:blip>
          <a:srcRect l="-5729" r="-5729"/>
          <a:stretch>
            <a:fillRect/>
          </a:stretch>
        </p:blipFill>
        <p:spPr>
          <a:xfrm>
            <a:off x="3483770" y="1502867"/>
            <a:ext cx="2956420" cy="2774217"/>
          </a:xfrm>
        </p:spPr>
      </p:pic>
    </p:spTree>
    <p:extLst>
      <p:ext uri="{BB962C8B-B14F-4D97-AF65-F5344CB8AC3E}">
        <p14:creationId xmlns:p14="http://schemas.microsoft.com/office/powerpoint/2010/main" val="18081899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Austin">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Austin.thmx</Template>
  <TotalTime>392</TotalTime>
  <Words>604</Words>
  <Application>Microsoft Macintosh PowerPoint</Application>
  <PresentationFormat>Custom</PresentationFormat>
  <Paragraphs>109</Paragraphs>
  <Slides>19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Century Gothic</vt:lpstr>
      <vt:lpstr>Times New Roman</vt:lpstr>
      <vt:lpstr>Wingdings</vt:lpstr>
      <vt:lpstr>Wingdings 2</vt:lpstr>
      <vt:lpstr>Austin</vt:lpstr>
      <vt:lpstr>Planes of Consciousness</vt:lpstr>
      <vt:lpstr>Who Are We?</vt:lpstr>
      <vt:lpstr>Our Divine Nature</vt:lpstr>
      <vt:lpstr>Nature of Perception</vt:lpstr>
      <vt:lpstr>Limitations</vt:lpstr>
      <vt:lpstr>Our Seven Energy Fields</vt:lpstr>
      <vt:lpstr>PowerPoint Presentation</vt:lpstr>
      <vt:lpstr>PowerPoint Presentation</vt:lpstr>
      <vt:lpstr>Energy Fields</vt:lpstr>
      <vt:lpstr>Chakras</vt:lpstr>
      <vt:lpstr>PowerPoint Presentation</vt:lpstr>
      <vt:lpstr>The Aura</vt:lpstr>
      <vt:lpstr>Etheric Energy Field</vt:lpstr>
      <vt:lpstr>Etheric Energy &amp; Silver Cord</vt:lpstr>
      <vt:lpstr>Emotional Energy Field</vt:lpstr>
      <vt:lpstr>Mental Energy Field</vt:lpstr>
      <vt:lpstr>Managing Mental Stuff</vt:lpstr>
      <vt:lpstr>Causal Consciousness</vt:lpstr>
      <vt:lpstr>PowerPoint Presentation</vt:lpstr>
    </vt:vector>
  </TitlesOfParts>
  <Company/>
  <LinksUpToDate>false</LinksUpToDate>
  <SharedDoc>false</SharedDoc>
  <HyperlinksChanged>false</HyperlinksChanged>
  <AppVersion>16.0014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404 NOT FOUND</dc:title>
  <dc:creator>John Vorstermans</dc:creator>
  <cp:lastModifiedBy>Microsoft Office User</cp:lastModifiedBy>
  <cp:revision>43</cp:revision>
  <cp:lastPrinted>2016-06-08T00:59:08Z</cp:lastPrinted>
  <dcterms:created xsi:type="dcterms:W3CDTF">2012-03-18T23:27:37Z</dcterms:created>
  <dcterms:modified xsi:type="dcterms:W3CDTF">2018-06-19T03:21:21Z</dcterms:modified>
</cp:coreProperties>
</file>